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customXml/itemProps4.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2"/>
  </p:notesMasterIdLst>
  <p:sldIdLst>
    <p:sldId id="257" r:id="rId6"/>
    <p:sldId id="261" r:id="rId7"/>
    <p:sldId id="265" r:id="rId8"/>
    <p:sldId id="267" r:id="rId9"/>
    <p:sldId id="266" r:id="rId10"/>
    <p:sldId id="268" r:id="rId11"/>
  </p:sldIdLst>
  <p:sldSz cx="9144000" cy="5143500" type="screen16x9"/>
  <p:notesSz cx="6797675" cy="987425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697"/>
    <a:srgbClr val="83C55B"/>
    <a:srgbClr val="0070C0"/>
    <a:srgbClr val="000000"/>
    <a:srgbClr val="D0E6CF"/>
    <a:srgbClr val="0096C8"/>
    <a:srgbClr val="0092D4"/>
    <a:srgbClr val="00A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84970" autoAdjust="0"/>
  </p:normalViewPr>
  <p:slideViewPr>
    <p:cSldViewPr snapToGrid="0" showGuides="1">
      <p:cViewPr>
        <p:scale>
          <a:sx n="112" d="100"/>
          <a:sy n="112" d="100"/>
        </p:scale>
        <p:origin x="-470" y="-58"/>
      </p:cViewPr>
      <p:guideLst>
        <p:guide orient="horz" pos="2739"/>
        <p:guide pos="12"/>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customXml" Target="../customXml/item5.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3713"/>
          </a:xfrm>
          <a:prstGeom prst="rect">
            <a:avLst/>
          </a:prstGeom>
        </p:spPr>
        <p:txBody>
          <a:bodyPr vert="horz" lIns="91120" tIns="45560" rIns="91120" bIns="4556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3713"/>
          </a:xfrm>
          <a:prstGeom prst="rect">
            <a:avLst/>
          </a:prstGeom>
        </p:spPr>
        <p:txBody>
          <a:bodyPr vert="horz" lIns="91120" tIns="45560" rIns="91120" bIns="45560" rtlCol="0"/>
          <a:lstStyle>
            <a:lvl1pPr algn="r">
              <a:defRPr sz="1200"/>
            </a:lvl1pPr>
          </a:lstStyle>
          <a:p>
            <a:fld id="{CFE5F691-4DA6-4E7E-88E0-0B0E5F6DDD4C}" type="datetimeFigureOut">
              <a:rPr lang="sv-SE" smtClean="0"/>
              <a:t>2017-10-17</a:t>
            </a:fld>
            <a:endParaRPr lang="sv-SE"/>
          </a:p>
        </p:txBody>
      </p:sp>
      <p:sp>
        <p:nvSpPr>
          <p:cNvPr id="4" name="Platshållare för bildobjekt 3"/>
          <p:cNvSpPr>
            <a:spLocks noGrp="1" noRot="1" noChangeAspect="1"/>
          </p:cNvSpPr>
          <p:nvPr>
            <p:ph type="sldImg" idx="2"/>
          </p:nvPr>
        </p:nvSpPr>
        <p:spPr>
          <a:xfrm>
            <a:off x="106363" y="739775"/>
            <a:ext cx="6584950" cy="3703638"/>
          </a:xfrm>
          <a:prstGeom prst="rect">
            <a:avLst/>
          </a:prstGeom>
          <a:noFill/>
          <a:ln w="12700">
            <a:solidFill>
              <a:prstClr val="black"/>
            </a:solidFill>
          </a:ln>
        </p:spPr>
        <p:txBody>
          <a:bodyPr vert="horz" lIns="91120" tIns="45560" rIns="91120" bIns="45560" rtlCol="0" anchor="ctr"/>
          <a:lstStyle/>
          <a:p>
            <a:endParaRPr lang="sv-SE"/>
          </a:p>
        </p:txBody>
      </p:sp>
      <p:sp>
        <p:nvSpPr>
          <p:cNvPr id="5" name="Platshållare för anteckningar 4"/>
          <p:cNvSpPr>
            <a:spLocks noGrp="1"/>
          </p:cNvSpPr>
          <p:nvPr>
            <p:ph type="body" sz="quarter" idx="3"/>
          </p:nvPr>
        </p:nvSpPr>
        <p:spPr>
          <a:xfrm>
            <a:off x="679768" y="4690268"/>
            <a:ext cx="5438140" cy="4443413"/>
          </a:xfrm>
          <a:prstGeom prst="rect">
            <a:avLst/>
          </a:prstGeom>
        </p:spPr>
        <p:txBody>
          <a:bodyPr vert="horz" lIns="91120" tIns="45560" rIns="91120" bIns="4556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378824"/>
            <a:ext cx="2945659" cy="493713"/>
          </a:xfrm>
          <a:prstGeom prst="rect">
            <a:avLst/>
          </a:prstGeom>
        </p:spPr>
        <p:txBody>
          <a:bodyPr vert="horz" lIns="91120" tIns="45560" rIns="91120" bIns="4556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378824"/>
            <a:ext cx="2945659" cy="493713"/>
          </a:xfrm>
          <a:prstGeom prst="rect">
            <a:avLst/>
          </a:prstGeom>
        </p:spPr>
        <p:txBody>
          <a:bodyPr vert="horz" lIns="91120" tIns="45560" rIns="91120" bIns="45560" rtlCol="0" anchor="b"/>
          <a:lstStyle>
            <a:lvl1pPr algn="r">
              <a:defRPr sz="1200"/>
            </a:lvl1pPr>
          </a:lstStyle>
          <a:p>
            <a:fld id="{FB0CB7F7-2DE7-442F-B621-87F2D8E04FE8}" type="slidenum">
              <a:rPr lang="sv-SE" smtClean="0"/>
              <a:t>‹#›</a:t>
            </a:fld>
            <a:endParaRPr lang="sv-SE"/>
          </a:p>
        </p:txBody>
      </p:sp>
    </p:spTree>
    <p:extLst>
      <p:ext uri="{BB962C8B-B14F-4D97-AF65-F5344CB8AC3E}">
        <p14:creationId xmlns:p14="http://schemas.microsoft.com/office/powerpoint/2010/main" val="79574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dessa siffror</a:t>
            </a:r>
            <a:r>
              <a:rPr lang="sv-SE" baseline="0" dirty="0" smtClean="0"/>
              <a:t> är alla inköp inräknade. (investeringar, direktupphandlingar och upphandlingar)</a:t>
            </a:r>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1</a:t>
            </a:fld>
            <a:endParaRPr lang="sv-SE"/>
          </a:p>
        </p:txBody>
      </p:sp>
    </p:spTree>
    <p:extLst>
      <p:ext uri="{BB962C8B-B14F-4D97-AF65-F5344CB8AC3E}">
        <p14:creationId xmlns:p14="http://schemas.microsoft.com/office/powerpoint/2010/main" val="1151853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3</a:t>
            </a:fld>
            <a:endParaRPr lang="sv-SE"/>
          </a:p>
        </p:txBody>
      </p:sp>
    </p:spTree>
    <p:extLst>
      <p:ext uri="{BB962C8B-B14F-4D97-AF65-F5344CB8AC3E}">
        <p14:creationId xmlns:p14="http://schemas.microsoft.com/office/powerpoint/2010/main" val="115185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4</a:t>
            </a:fld>
            <a:endParaRPr lang="sv-SE"/>
          </a:p>
        </p:txBody>
      </p:sp>
    </p:spTree>
    <p:extLst>
      <p:ext uri="{BB962C8B-B14F-4D97-AF65-F5344CB8AC3E}">
        <p14:creationId xmlns:p14="http://schemas.microsoft.com/office/powerpoint/2010/main" val="1151853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Samarbetet</a:t>
            </a:r>
            <a:r>
              <a:rPr lang="sv-SE" baseline="0" dirty="0" smtClean="0"/>
              <a:t> leds av två hållbarhetsstrateger, men det finns en expertgrupp och en styrgrupp bestående av representanter från landstingen.</a:t>
            </a:r>
          </a:p>
          <a:p>
            <a:r>
              <a:rPr lang="sv-SE" baseline="0" dirty="0" smtClean="0"/>
              <a:t>Norra regionen har en representant med i expertgruppen och det är Anki </a:t>
            </a:r>
            <a:r>
              <a:rPr lang="sv-SE" baseline="0" dirty="0" err="1" smtClean="0"/>
              <a:t>fr</a:t>
            </a:r>
            <a:r>
              <a:rPr lang="sv-SE" baseline="0" dirty="0" smtClean="0"/>
              <a:t> Norrbotten som har det uppdraget.</a:t>
            </a:r>
          </a:p>
          <a:p>
            <a:r>
              <a:rPr lang="sv-SE" baseline="0" dirty="0" smtClean="0"/>
              <a:t>8 riskområden: instrument, textilier, läkemedel, livsmedel, IT, textilier, förbandsmaterial, medicinteknik.</a:t>
            </a:r>
          </a:p>
        </p:txBody>
      </p:sp>
      <p:sp>
        <p:nvSpPr>
          <p:cNvPr id="4" name="Platshållare för bildnummer 3"/>
          <p:cNvSpPr>
            <a:spLocks noGrp="1"/>
          </p:cNvSpPr>
          <p:nvPr>
            <p:ph type="sldNum" sz="quarter" idx="10"/>
          </p:nvPr>
        </p:nvSpPr>
        <p:spPr/>
        <p:txBody>
          <a:bodyPr/>
          <a:lstStyle/>
          <a:p>
            <a:fld id="{FB0CB7F7-2DE7-442F-B621-87F2D8E04FE8}" type="slidenum">
              <a:rPr lang="sv-SE" smtClean="0"/>
              <a:t>5</a:t>
            </a:fld>
            <a:endParaRPr lang="sv-SE"/>
          </a:p>
        </p:txBody>
      </p:sp>
    </p:spTree>
    <p:extLst>
      <p:ext uri="{BB962C8B-B14F-4D97-AF65-F5344CB8AC3E}">
        <p14:creationId xmlns:p14="http://schemas.microsoft.com/office/powerpoint/2010/main" val="1151853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911200">
              <a:defRPr/>
            </a:pPr>
            <a:r>
              <a:rPr lang="sv-SE" baseline="0" dirty="0" smtClean="0"/>
              <a:t>I Region A (Norra regionen har vi ansvar för instrument)</a:t>
            </a:r>
          </a:p>
          <a:p>
            <a:pPr defTabSz="911200">
              <a:defRPr/>
            </a:pPr>
            <a:r>
              <a:rPr lang="sv-SE" baseline="0" dirty="0" smtClean="0"/>
              <a:t>I </a:t>
            </a:r>
            <a:r>
              <a:rPr lang="sv-SE" baseline="0" dirty="0" smtClean="0"/>
              <a:t>våra upphandlingar sätter vi därför krav på att leverantören har rutiner som syftar till att de varor eller tjänster som levereras är framställda under förhållanden som är förenliga med uppförandekoden.</a:t>
            </a:r>
            <a:endParaRPr lang="sv-SE" dirty="0" smtClean="0"/>
          </a:p>
          <a:p>
            <a:pPr defTabSz="911200">
              <a:defRPr/>
            </a:pPr>
            <a:endParaRPr lang="sv-SE" baseline="0" dirty="0" smtClean="0"/>
          </a:p>
          <a:p>
            <a:r>
              <a:rPr lang="sv-SE" b="1" baseline="0" dirty="0" smtClean="0"/>
              <a:t>Mänskliga rättigheter </a:t>
            </a:r>
            <a:r>
              <a:rPr lang="sv-SE" baseline="0" dirty="0" smtClean="0"/>
              <a:t>-  Leverantören har ett ansvar för att respektera och främja de mänskliga rättigheterna både inom den egna verksamheten och i leverantörskedjan. Leverantören ska ha rutiner för att utvärdera risken för att de genom sin verksamhet medverkar till kränkningar av de mänskliga rättigheterna.</a:t>
            </a:r>
          </a:p>
          <a:p>
            <a:endParaRPr lang="sv-SE" baseline="0" dirty="0" smtClean="0"/>
          </a:p>
          <a:p>
            <a:r>
              <a:rPr lang="sv-SE" b="1" baseline="0" dirty="0" smtClean="0"/>
              <a:t>Arbetsrätt</a:t>
            </a:r>
            <a:r>
              <a:rPr lang="sv-SE" baseline="0" dirty="0" smtClean="0"/>
              <a:t> – Det finns åtta kärnkonventioner om grundläggande principer och rättigheter i arbetslivet i ILO (Internationella Arbetsorganisationen) och FN:s barnkonvention. Dessa innebär att företagen ombeds att:</a:t>
            </a:r>
          </a:p>
          <a:p>
            <a:pPr marL="170850" indent="-170850">
              <a:buFont typeface="Arial" charset="0"/>
              <a:buChar char="•"/>
            </a:pPr>
            <a:r>
              <a:rPr lang="sv-SE" baseline="0" dirty="0" smtClean="0"/>
              <a:t>upprätthålla föreningsfrihet och ett faktiskt erkännande av rätten till kollektiva förhandlingar; </a:t>
            </a:r>
          </a:p>
          <a:p>
            <a:pPr marL="170850" indent="-170850">
              <a:buFont typeface="Arial" charset="0"/>
              <a:buChar char="•"/>
            </a:pPr>
            <a:r>
              <a:rPr lang="sv-SE" baseline="0" dirty="0" smtClean="0"/>
              <a:t>avskaffande av alla former av tvångsarbete; </a:t>
            </a:r>
          </a:p>
          <a:p>
            <a:pPr marL="170850" indent="-170850">
              <a:buFont typeface="Arial" charset="0"/>
              <a:buChar char="•"/>
            </a:pPr>
            <a:r>
              <a:rPr lang="sv-SE" baseline="0" dirty="0" smtClean="0"/>
              <a:t>faktiskt avskaffande av barnarbete; och</a:t>
            </a:r>
          </a:p>
          <a:p>
            <a:pPr marL="170850" indent="-170850">
              <a:buFont typeface="Arial" charset="0"/>
              <a:buChar char="•"/>
            </a:pPr>
            <a:r>
              <a:rPr lang="sv-SE" baseline="0" dirty="0" smtClean="0"/>
              <a:t>Avskaffning av diskriminering och trakasserier vid anställning och yrkesytövning </a:t>
            </a:r>
          </a:p>
          <a:p>
            <a:pPr marL="170850" indent="-170850">
              <a:buFont typeface="Arial" charset="0"/>
              <a:buChar char="•"/>
            </a:pPr>
            <a:r>
              <a:rPr lang="sv-SE" baseline="0" dirty="0" smtClean="0"/>
              <a:t>Löner och arbetstider</a:t>
            </a:r>
          </a:p>
          <a:p>
            <a:endParaRPr lang="sv-SE" baseline="0" dirty="0" smtClean="0"/>
          </a:p>
          <a:p>
            <a:r>
              <a:rPr lang="sv-SE" b="1" baseline="0" dirty="0" smtClean="0"/>
              <a:t>Miljö</a:t>
            </a:r>
            <a:r>
              <a:rPr lang="sv-SE" baseline="0" dirty="0" smtClean="0"/>
              <a:t> – Leverantörer ska bedriva sin verksamhet med hänsyn till miljön och följa lokal och nationell miljölagstiftning. Genom att ha rutiner för att identifiera, mäta och följa upp sin miljöpåverkan ska leverantören arbeta med att ständigt förbättra sin miljöprestanda och minimera resursförbrukning och utsläpp. Leverantören ska sträva mot ett livscykelperspektiv avseende miljöpåverkan från produkter och tjänster och ska ställa miljökrav på underleverantörer.</a:t>
            </a:r>
          </a:p>
          <a:p>
            <a:endParaRPr lang="sv-SE" baseline="0" dirty="0" smtClean="0"/>
          </a:p>
          <a:p>
            <a:r>
              <a:rPr lang="sv-SE" b="1" baseline="0" dirty="0" smtClean="0"/>
              <a:t>Antikorruption</a:t>
            </a:r>
            <a:r>
              <a:rPr lang="sv-SE" baseline="0" dirty="0" smtClean="0"/>
              <a:t> – Företag ska motarbeta alla former av korruption, inklusive utpressning och bestickning.</a:t>
            </a:r>
          </a:p>
          <a:p>
            <a:endParaRPr lang="sv-SE" baseline="0" dirty="0" smtClean="0"/>
          </a:p>
        </p:txBody>
      </p:sp>
      <p:sp>
        <p:nvSpPr>
          <p:cNvPr id="4" name="Platshållare för bildnummer 3"/>
          <p:cNvSpPr>
            <a:spLocks noGrp="1"/>
          </p:cNvSpPr>
          <p:nvPr>
            <p:ph type="sldNum" sz="quarter" idx="10"/>
          </p:nvPr>
        </p:nvSpPr>
        <p:spPr/>
        <p:txBody>
          <a:bodyPr/>
          <a:lstStyle/>
          <a:p>
            <a:fld id="{FB0CB7F7-2DE7-442F-B621-87F2D8E04FE8}" type="slidenum">
              <a:rPr lang="sv-SE" smtClean="0"/>
              <a:t>6</a:t>
            </a:fld>
            <a:endParaRPr lang="sv-SE"/>
          </a:p>
        </p:txBody>
      </p:sp>
    </p:spTree>
    <p:extLst>
      <p:ext uri="{BB962C8B-B14F-4D97-AF65-F5344CB8AC3E}">
        <p14:creationId xmlns:p14="http://schemas.microsoft.com/office/powerpoint/2010/main" val="40966162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för mall">
    <p:spTree>
      <p:nvGrpSpPr>
        <p:cNvPr id="1" name=""/>
        <p:cNvGrpSpPr/>
        <p:nvPr/>
      </p:nvGrpSpPr>
      <p:grpSpPr>
        <a:xfrm>
          <a:off x="0" y="0"/>
          <a:ext cx="0" cy="0"/>
          <a:chOff x="0" y="0"/>
          <a:chExt cx="0" cy="0"/>
        </a:xfrm>
      </p:grpSpPr>
      <p:sp>
        <p:nvSpPr>
          <p:cNvPr id="4" name="Platshållare för text 12"/>
          <p:cNvSpPr txBox="1">
            <a:spLocks/>
          </p:cNvSpPr>
          <p:nvPr userDrawn="1"/>
        </p:nvSpPr>
        <p:spPr>
          <a:xfrm>
            <a:off x="1046759" y="1884385"/>
            <a:ext cx="3551646" cy="1027480"/>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buNone/>
            </a:pPr>
            <a:r>
              <a:rPr lang="sv-SE" sz="1400" b="1" kern="0" dirty="0" smtClean="0">
                <a:solidFill>
                  <a:srgbClr val="155697"/>
                </a:solidFill>
              </a:rPr>
              <a:t>Skapa ny sida</a:t>
            </a:r>
          </a:p>
          <a:p>
            <a:pPr marL="285750" indent="-285750">
              <a:spcBef>
                <a:spcPts val="160"/>
              </a:spcBef>
            </a:pPr>
            <a:r>
              <a:rPr lang="sv-SE" sz="1200" b="0" u="none" kern="0" dirty="0" smtClean="0"/>
              <a:t>I menyn </a:t>
            </a:r>
            <a:r>
              <a:rPr lang="sv-SE" sz="1200" b="1" u="none" kern="0" dirty="0" smtClean="0"/>
              <a:t>Start</a:t>
            </a:r>
            <a:r>
              <a:rPr lang="sv-SE" sz="1200" b="1" u="none" kern="0" baseline="0" dirty="0" smtClean="0"/>
              <a:t> </a:t>
            </a:r>
            <a:r>
              <a:rPr lang="sv-SE" sz="1200" b="0" u="none" kern="0" baseline="0" dirty="0" smtClean="0"/>
              <a:t>hittar du</a:t>
            </a:r>
            <a:r>
              <a:rPr lang="sv-SE" sz="1200" b="1" u="none" kern="0" baseline="0" dirty="0" smtClean="0"/>
              <a:t> </a:t>
            </a:r>
            <a:r>
              <a:rPr lang="sv-SE" sz="1200" b="0" i="1" u="none" kern="0" baseline="0" dirty="0" smtClean="0"/>
              <a:t>Ny bild</a:t>
            </a:r>
            <a:r>
              <a:rPr lang="sv-SE" sz="1200" b="0" u="none" kern="0" baseline="0" dirty="0" smtClean="0"/>
              <a:t>.</a:t>
            </a:r>
            <a:r>
              <a:rPr lang="sv-SE" sz="1200" b="0" u="none" kern="0" dirty="0" smtClean="0"/>
              <a:t> </a:t>
            </a:r>
          </a:p>
          <a:p>
            <a:pPr marL="285750" indent="-285750">
              <a:spcBef>
                <a:spcPts val="160"/>
              </a:spcBef>
            </a:pPr>
            <a:r>
              <a:rPr lang="sv-SE" sz="1200" i="0" u="none" kern="0" dirty="0" smtClean="0"/>
              <a:t>Klicka på pilen</a:t>
            </a:r>
            <a:r>
              <a:rPr lang="sv-SE" sz="1200" i="0" u="none" kern="0" baseline="0" dirty="0" smtClean="0"/>
              <a:t> och välj den </a:t>
            </a:r>
            <a:r>
              <a:rPr lang="sv-SE" sz="1200" i="0" u="none" kern="0" baseline="0" dirty="0" err="1" smtClean="0"/>
              <a:t>sidmall</a:t>
            </a:r>
            <a:r>
              <a:rPr lang="sv-SE" sz="1200" i="0" u="none" kern="0" baseline="0" dirty="0" smtClean="0"/>
              <a:t> du behöver.</a:t>
            </a:r>
            <a:endParaRPr lang="sv-SE" sz="1400" i="0" u="none" kern="0" baseline="0" dirty="0" smtClean="0"/>
          </a:p>
          <a:p>
            <a:endParaRPr lang="sv-SE" sz="1400" i="0" u="none" kern="0" baseline="0" dirty="0" smtClean="0"/>
          </a:p>
          <a:p>
            <a:endParaRPr lang="sv-SE" sz="1400" i="0" u="none" kern="0" baseline="0" dirty="0" smtClean="0"/>
          </a:p>
          <a:p>
            <a:endParaRPr lang="sv-SE" sz="1400" i="0" u="none" kern="0" baseline="0" dirty="0" smtClean="0"/>
          </a:p>
          <a:p>
            <a:pPr marL="228600" marR="0" indent="-228600" algn="l" defTabSz="762000" rtl="0" eaLnBrk="1" fontAlgn="base" latinLnBrk="0" hangingPunct="1">
              <a:lnSpc>
                <a:spcPct val="100000"/>
              </a:lnSpc>
              <a:spcBef>
                <a:spcPts val="160"/>
              </a:spcBef>
              <a:spcAft>
                <a:spcPct val="0"/>
              </a:spcAft>
              <a:buClr>
                <a:schemeClr val="tx2"/>
              </a:buClr>
              <a:buSzTx/>
              <a:buFont typeface="+mj-lt"/>
              <a:buAutoNum type="arabicPeriod"/>
              <a:tabLst/>
              <a:defRPr/>
            </a:pPr>
            <a:endParaRPr lang="sv-SE" sz="1200" kern="0" dirty="0" smtClean="0"/>
          </a:p>
          <a:p>
            <a:pPr marL="0" indent="0">
              <a:buNone/>
            </a:pPr>
            <a:endParaRPr lang="sv-SE" sz="1200" kern="0" dirty="0" smtClean="0"/>
          </a:p>
          <a:p>
            <a:pPr marL="0" indent="0">
              <a:buNone/>
            </a:pPr>
            <a:endParaRPr lang="sv-SE" sz="1200" kern="0" dirty="0" smtClean="0"/>
          </a:p>
          <a:p>
            <a:pPr marL="0" indent="0">
              <a:buNone/>
            </a:pPr>
            <a:endParaRPr lang="sv-SE" sz="1200" kern="0" dirty="0" smtClean="0"/>
          </a:p>
          <a:p>
            <a:pPr marL="0" indent="0">
              <a:buNone/>
            </a:pPr>
            <a:endParaRPr lang="sv-SE" sz="1200" kern="0" dirty="0"/>
          </a:p>
          <a:p>
            <a:endParaRPr lang="sv-SE" sz="1400" kern="0" dirty="0" smtClean="0"/>
          </a:p>
        </p:txBody>
      </p:sp>
      <p:sp>
        <p:nvSpPr>
          <p:cNvPr id="5" name="Rubrik 8"/>
          <p:cNvSpPr txBox="1">
            <a:spLocks/>
          </p:cNvSpPr>
          <p:nvPr userDrawn="1"/>
        </p:nvSpPr>
        <p:spPr>
          <a:xfrm>
            <a:off x="1034250" y="581288"/>
            <a:ext cx="5619750" cy="465534"/>
          </a:xfrm>
          <a:prstGeom prst="rect">
            <a:avLst/>
          </a:prstGeom>
        </p:spPr>
        <p:txBody>
          <a:bodyPr/>
          <a:lstStyle>
            <a:lvl1pPr algn="l" defTabSz="762000" rtl="0" eaLnBrk="1" fontAlgn="base" hangingPunct="1">
              <a:spcBef>
                <a:spcPct val="0"/>
              </a:spcBef>
              <a:spcAft>
                <a:spcPct val="0"/>
              </a:spcAft>
              <a:defRPr sz="28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kern="0" dirty="0" smtClean="0"/>
              <a:t>Våra nya mallar</a:t>
            </a:r>
            <a:endParaRPr lang="sv-SE" kern="0" dirty="0"/>
          </a:p>
        </p:txBody>
      </p:sp>
      <p:grpSp>
        <p:nvGrpSpPr>
          <p:cNvPr id="17" name="Grupp 16"/>
          <p:cNvGrpSpPr/>
          <p:nvPr userDrawn="1"/>
        </p:nvGrpSpPr>
        <p:grpSpPr>
          <a:xfrm>
            <a:off x="1153326" y="2947015"/>
            <a:ext cx="1761936" cy="992330"/>
            <a:chOff x="1545535" y="1656085"/>
            <a:chExt cx="1990725" cy="108585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5535" y="1656085"/>
              <a:ext cx="1990725" cy="1085850"/>
            </a:xfrm>
            <a:prstGeom prst="rect">
              <a:avLst/>
            </a:prstGeom>
            <a:ln>
              <a:solidFill>
                <a:schemeClr val="tx1"/>
              </a:solidFill>
            </a:ln>
          </p:spPr>
        </p:pic>
        <p:sp>
          <p:nvSpPr>
            <p:cNvPr id="2" name="Ellips 1"/>
            <p:cNvSpPr/>
            <p:nvPr userDrawn="1"/>
          </p:nvSpPr>
          <p:spPr bwMode="auto">
            <a:xfrm>
              <a:off x="2647464" y="2404704"/>
              <a:ext cx="152380" cy="152380"/>
            </a:xfrm>
            <a:prstGeom prst="ellipse">
              <a:avLst/>
            </a:prstGeom>
            <a:noFill/>
            <a:ln w="12700" cap="flat" cmpd="sng" algn="ctr">
              <a:solidFill>
                <a:schemeClr val="accent4"/>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solidFill>
                  <a:schemeClr val="tx1"/>
                </a:solidFill>
                <a:effectLst/>
                <a:latin typeface="Arial" charset="0"/>
              </a:endParaRPr>
            </a:p>
          </p:txBody>
        </p:sp>
      </p:grpSp>
      <p:grpSp>
        <p:nvGrpSpPr>
          <p:cNvPr id="49" name="Grupp 48"/>
          <p:cNvGrpSpPr/>
          <p:nvPr userDrawn="1"/>
        </p:nvGrpSpPr>
        <p:grpSpPr>
          <a:xfrm>
            <a:off x="4584348" y="2911864"/>
            <a:ext cx="1761936" cy="999291"/>
            <a:chOff x="1563890" y="3912629"/>
            <a:chExt cx="1990725" cy="1085850"/>
          </a:xfrm>
        </p:grpSpPr>
        <p:pic>
          <p:nvPicPr>
            <p:cNvPr id="30" name="Bildobjekt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3890" y="3912629"/>
              <a:ext cx="1990725" cy="1085850"/>
            </a:xfrm>
            <a:prstGeom prst="rect">
              <a:avLst/>
            </a:prstGeom>
            <a:ln>
              <a:solidFill>
                <a:schemeClr val="tx1"/>
              </a:solidFill>
            </a:ln>
          </p:spPr>
        </p:pic>
        <p:sp>
          <p:nvSpPr>
            <p:cNvPr id="44" name="Rektangel 43"/>
            <p:cNvSpPr/>
            <p:nvPr userDrawn="1"/>
          </p:nvSpPr>
          <p:spPr bwMode="auto">
            <a:xfrm>
              <a:off x="2802016" y="4183582"/>
              <a:ext cx="736413" cy="215328"/>
            </a:xfrm>
            <a:prstGeom prst="rect">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noFill/>
                <a:effectLst/>
                <a:latin typeface="Arial" charset="0"/>
              </a:endParaRPr>
            </a:p>
          </p:txBody>
        </p:sp>
      </p:grpSp>
      <p:sp>
        <p:nvSpPr>
          <p:cNvPr id="15" name="Rektangel 14"/>
          <p:cNvSpPr/>
          <p:nvPr userDrawn="1"/>
        </p:nvSpPr>
        <p:spPr>
          <a:xfrm>
            <a:off x="4501299" y="1884384"/>
            <a:ext cx="4572000" cy="913070"/>
          </a:xfrm>
          <a:prstGeom prst="rect">
            <a:avLst/>
          </a:prstGeom>
        </p:spPr>
        <p:txBody>
          <a:bodyPr>
            <a:spAutoFit/>
          </a:bodyPr>
          <a:lstStyle/>
          <a:p>
            <a:pPr marL="0" indent="0">
              <a:buNone/>
            </a:pPr>
            <a:r>
              <a:rPr lang="sv-SE" sz="1400" b="1" kern="0" dirty="0" smtClean="0">
                <a:solidFill>
                  <a:srgbClr val="155697"/>
                </a:solidFill>
              </a:rPr>
              <a:t>Ändra mall på en befintlig sida</a:t>
            </a:r>
          </a:p>
          <a:p>
            <a:pPr marL="171450" indent="-171450">
              <a:spcBef>
                <a:spcPts val="160"/>
              </a:spcBef>
              <a:buFont typeface="Arial" panose="020B0604020202020204" pitchFamily="34" charset="0"/>
              <a:buChar char="•"/>
            </a:pPr>
            <a:r>
              <a:rPr lang="sv-SE" sz="1200" b="0" u="none" kern="0" dirty="0" smtClean="0"/>
              <a:t>Markera den sida i presentationen som du </a:t>
            </a:r>
            <a:br>
              <a:rPr lang="sv-SE" sz="1200" b="0" u="none" kern="0" dirty="0" smtClean="0"/>
            </a:br>
            <a:r>
              <a:rPr lang="sv-SE" sz="1200" b="0" u="none" kern="0" dirty="0" smtClean="0"/>
              <a:t>vill byta </a:t>
            </a:r>
            <a:r>
              <a:rPr lang="sv-SE" sz="1200" b="0" u="none" kern="0" dirty="0" err="1" smtClean="0"/>
              <a:t>sidmall</a:t>
            </a:r>
            <a:r>
              <a:rPr lang="sv-SE" sz="1200" b="0" u="none" kern="0" dirty="0" smtClean="0"/>
              <a:t> på. </a:t>
            </a:r>
          </a:p>
          <a:p>
            <a:pPr marL="171450" marR="0" indent="-171450" algn="l" defTabSz="762000" rtl="0" eaLnBrk="1" fontAlgn="base" latinLnBrk="0" hangingPunct="1">
              <a:lnSpc>
                <a:spcPct val="100000"/>
              </a:lnSpc>
              <a:spcBef>
                <a:spcPts val="160"/>
              </a:spcBef>
              <a:spcAft>
                <a:spcPct val="0"/>
              </a:spcAft>
              <a:buClr>
                <a:schemeClr val="tx2"/>
              </a:buClr>
              <a:buSzTx/>
              <a:buFont typeface="Arial" panose="020B0604020202020204" pitchFamily="34" charset="0"/>
              <a:buChar char="•"/>
              <a:tabLst/>
              <a:defRPr/>
            </a:pPr>
            <a:r>
              <a:rPr lang="sv-SE" sz="1200" b="0" u="none" kern="0" dirty="0" smtClean="0"/>
              <a:t>Gå</a:t>
            </a:r>
            <a:r>
              <a:rPr lang="sv-SE" sz="1200" b="0" u="none" kern="0" baseline="0" dirty="0" smtClean="0"/>
              <a:t> upp till menyn </a:t>
            </a:r>
            <a:r>
              <a:rPr lang="sv-SE" sz="1200" b="1" u="none" kern="0" dirty="0" smtClean="0"/>
              <a:t>Start</a:t>
            </a:r>
            <a:r>
              <a:rPr lang="sv-SE" sz="1200" b="1" u="none" kern="0" baseline="0" dirty="0" smtClean="0"/>
              <a:t> </a:t>
            </a:r>
            <a:r>
              <a:rPr lang="sv-SE" sz="1200" b="0" u="none" kern="0" baseline="0" dirty="0" smtClean="0"/>
              <a:t>och välj</a:t>
            </a:r>
            <a:r>
              <a:rPr lang="sv-SE" sz="1200" b="1" u="none" kern="0" baseline="0" dirty="0" smtClean="0"/>
              <a:t> </a:t>
            </a:r>
            <a:r>
              <a:rPr lang="sv-SE" sz="1200" b="0" i="1" u="none" kern="0" baseline="0" dirty="0" smtClean="0"/>
              <a:t>Layout</a:t>
            </a:r>
            <a:r>
              <a:rPr lang="sv-SE" sz="1200" b="0" u="none" kern="0" baseline="0" dirty="0" smtClean="0"/>
              <a:t>.</a:t>
            </a:r>
            <a:r>
              <a:rPr lang="sv-SE" sz="1200" b="0" u="none" kern="0" dirty="0" smtClean="0"/>
              <a:t> </a:t>
            </a:r>
          </a:p>
        </p:txBody>
      </p:sp>
      <p:sp>
        <p:nvSpPr>
          <p:cNvPr id="11" name="Platshållare för text 12"/>
          <p:cNvSpPr txBox="1">
            <a:spLocks/>
          </p:cNvSpPr>
          <p:nvPr userDrawn="1"/>
        </p:nvSpPr>
        <p:spPr>
          <a:xfrm>
            <a:off x="1051491" y="1139021"/>
            <a:ext cx="6419585" cy="691441"/>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spcBef>
                <a:spcPts val="160"/>
              </a:spcBef>
              <a:buNone/>
            </a:pPr>
            <a:r>
              <a:rPr lang="sv-SE" sz="1200" b="1" i="0" u="none" kern="0" baseline="0" dirty="0" smtClean="0"/>
              <a:t>Det finns två gemensamma powerpointmallar för organisationen, en blå och en vit. Du hittar båda i VIS. Avsändaren är Region Norrbotten, oavsett vilken division vi tillhör. Använd de befintliga sidmallarna (layout) så långt det är möjligt.</a:t>
            </a:r>
            <a:endParaRPr lang="sv-SE" sz="1400" i="0" u="none" kern="0" baseline="0" dirty="0" smtClean="0"/>
          </a:p>
        </p:txBody>
      </p:sp>
    </p:spTree>
    <p:extLst>
      <p:ext uri="{BB962C8B-B14F-4D97-AF65-F5344CB8AC3E}">
        <p14:creationId xmlns:p14="http://schemas.microsoft.com/office/powerpoint/2010/main" val="38518529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 Helbild ">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0"/>
            <a:ext cx="9144000" cy="5151966"/>
          </a:xfrm>
          <a:prstGeom prst="rect">
            <a:avLst/>
          </a:prstGeom>
        </p:spPr>
        <p:txBody>
          <a:bodyPr/>
          <a:lstStyle>
            <a:lvl1pPr>
              <a:defRPr/>
            </a:lvl1pPr>
          </a:lstStyle>
          <a:p>
            <a:r>
              <a:rPr lang="sv-SE" smtClean="0"/>
              <a:t>Klicka på ikonen för att lägga till en bild</a:t>
            </a:r>
            <a:endParaRPr lang="sv-SE" dirty="0"/>
          </a:p>
        </p:txBody>
      </p:sp>
    </p:spTree>
    <p:extLst>
      <p:ext uri="{BB962C8B-B14F-4D97-AF65-F5344CB8AC3E}">
        <p14:creationId xmlns:p14="http://schemas.microsoft.com/office/powerpoint/2010/main" val="24041325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Helbild med text ovanpå">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0"/>
            <a:ext cx="9144000" cy="5151966"/>
          </a:xfrm>
          <a:prstGeom prst="rect">
            <a:avLst/>
          </a:prstGeom>
        </p:spPr>
        <p:txBody>
          <a:bodyPr/>
          <a:lstStyle>
            <a:lvl1pPr>
              <a:defRPr/>
            </a:lvl1pPr>
          </a:lstStyle>
          <a:p>
            <a:r>
              <a:rPr lang="sv-SE" smtClean="0"/>
              <a:t>Klicka på ikonen för att lägga till en bild</a:t>
            </a:r>
            <a:endParaRPr lang="sv-SE" dirty="0"/>
          </a:p>
        </p:txBody>
      </p:sp>
      <p:sp>
        <p:nvSpPr>
          <p:cNvPr id="2" name="Rubrik 1"/>
          <p:cNvSpPr>
            <a:spLocks noGrp="1"/>
          </p:cNvSpPr>
          <p:nvPr>
            <p:ph type="title"/>
          </p:nvPr>
        </p:nvSpPr>
        <p:spPr>
          <a:xfrm>
            <a:off x="762001" y="734616"/>
            <a:ext cx="3590925" cy="2065734"/>
          </a:xfrm>
          <a:prstGeom prst="rect">
            <a:avLst/>
          </a:prstGeom>
        </p:spPr>
        <p:txBody>
          <a:bodyPr/>
          <a:lstStyle>
            <a:lvl1pPr>
              <a:lnSpc>
                <a:spcPct val="110000"/>
              </a:lnSpc>
              <a:defRPr sz="2400" b="1">
                <a:solidFill>
                  <a:schemeClr val="bg1"/>
                </a:solidFill>
              </a:defRPr>
            </a:lvl1pPr>
          </a:lstStyle>
          <a:p>
            <a:r>
              <a:rPr lang="sv-SE" smtClean="0"/>
              <a:t>Klicka här för att ändra format</a:t>
            </a:r>
            <a:endParaRPr lang="sv-SE" dirty="0"/>
          </a:p>
        </p:txBody>
      </p:sp>
    </p:spTree>
    <p:extLst>
      <p:ext uri="{BB962C8B-B14F-4D97-AF65-F5344CB8AC3E}">
        <p14:creationId xmlns:p14="http://schemas.microsoft.com/office/powerpoint/2010/main" val="1963683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23353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Titel &amp; presentatör">
    <p:spTree>
      <p:nvGrpSpPr>
        <p:cNvPr id="1" name=""/>
        <p:cNvGrpSpPr/>
        <p:nvPr/>
      </p:nvGrpSpPr>
      <p:grpSpPr>
        <a:xfrm>
          <a:off x="0" y="0"/>
          <a:ext cx="0" cy="0"/>
          <a:chOff x="0" y="0"/>
          <a:chExt cx="0" cy="0"/>
        </a:xfrm>
      </p:grpSpPr>
      <p:sp>
        <p:nvSpPr>
          <p:cNvPr id="7" name="Rubrik 1"/>
          <p:cNvSpPr>
            <a:spLocks noGrp="1"/>
          </p:cNvSpPr>
          <p:nvPr>
            <p:ph type="title"/>
          </p:nvPr>
        </p:nvSpPr>
        <p:spPr>
          <a:xfrm>
            <a:off x="1319002" y="1084333"/>
            <a:ext cx="6497905" cy="1011503"/>
          </a:xfrm>
          <a:prstGeom prst="rect">
            <a:avLst/>
          </a:prstGeom>
        </p:spPr>
        <p:txBody>
          <a:bodyPr anchor="b"/>
          <a:lstStyle>
            <a:lvl1pPr algn="ctr">
              <a:defRPr sz="3200" b="1">
                <a:solidFill>
                  <a:srgbClr val="0070C0"/>
                </a:solidFill>
              </a:defRPr>
            </a:lvl1pPr>
          </a:lstStyle>
          <a:p>
            <a:r>
              <a:rPr lang="sv-SE" smtClean="0"/>
              <a:t>Klicka här för att ändra format</a:t>
            </a:r>
            <a:endParaRPr lang="sv-SE" dirty="0"/>
          </a:p>
        </p:txBody>
      </p:sp>
      <p:sp>
        <p:nvSpPr>
          <p:cNvPr id="8" name="Platshållare för text 12"/>
          <p:cNvSpPr>
            <a:spLocks noGrp="1"/>
          </p:cNvSpPr>
          <p:nvPr>
            <p:ph type="body" sz="quarter" idx="14"/>
          </p:nvPr>
        </p:nvSpPr>
        <p:spPr>
          <a:xfrm>
            <a:off x="1319002" y="2127489"/>
            <a:ext cx="6505997" cy="688539"/>
          </a:xfrm>
          <a:prstGeom prst="rect">
            <a:avLst/>
          </a:prstGeom>
        </p:spPr>
        <p:txBody>
          <a:bodyPr anchor="ctr"/>
          <a:lstStyle>
            <a:lvl1pPr marL="0" indent="0" algn="ctr">
              <a:buNone/>
              <a:defRPr sz="2000" b="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sv-SE" smtClean="0"/>
              <a:t>Klicka här för att ändra format på bakgrundstexten</a:t>
            </a:r>
          </a:p>
        </p:txBody>
      </p:sp>
    </p:spTree>
    <p:extLst>
      <p:ext uri="{BB962C8B-B14F-4D97-AF65-F5344CB8AC3E}">
        <p14:creationId xmlns:p14="http://schemas.microsoft.com/office/powerpoint/2010/main" val="22939234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 &amp; text">
    <p:spTree>
      <p:nvGrpSpPr>
        <p:cNvPr id="1" name=""/>
        <p:cNvGrpSpPr/>
        <p:nvPr/>
      </p:nvGrpSpPr>
      <p:grpSpPr>
        <a:xfrm>
          <a:off x="0" y="0"/>
          <a:ext cx="0" cy="0"/>
          <a:chOff x="0" y="0"/>
          <a:chExt cx="0" cy="0"/>
        </a:xfrm>
      </p:grpSpPr>
      <p:sp>
        <p:nvSpPr>
          <p:cNvPr id="11" name="Rubrik 8"/>
          <p:cNvSpPr>
            <a:spLocks noGrp="1"/>
          </p:cNvSpPr>
          <p:nvPr>
            <p:ph type="title"/>
          </p:nvPr>
        </p:nvSpPr>
        <p:spPr>
          <a:xfrm>
            <a:off x="1592722" y="384370"/>
            <a:ext cx="5978095" cy="834016"/>
          </a:xfrm>
          <a:prstGeom prst="rect">
            <a:avLst/>
          </a:prstGeom>
        </p:spPr>
        <p:txBody>
          <a:bodyPr anchor="b" anchorCtr="0"/>
          <a:lstStyle>
            <a:lvl1pPr>
              <a:defRPr sz="2400" b="1" baseline="0">
                <a:solidFill>
                  <a:srgbClr val="0070C0"/>
                </a:solidFill>
              </a:defRPr>
            </a:lvl1pPr>
          </a:lstStyle>
          <a:p>
            <a:r>
              <a:rPr lang="sv-SE" smtClean="0"/>
              <a:t>Klicka här för att ändra format</a:t>
            </a:r>
            <a:endParaRPr lang="sv-SE" dirty="0"/>
          </a:p>
        </p:txBody>
      </p:sp>
      <p:sp>
        <p:nvSpPr>
          <p:cNvPr id="16" name="Platshållare för innehåll 2"/>
          <p:cNvSpPr>
            <a:spLocks noGrp="1"/>
          </p:cNvSpPr>
          <p:nvPr>
            <p:ph sz="half" idx="1"/>
          </p:nvPr>
        </p:nvSpPr>
        <p:spPr>
          <a:xfrm>
            <a:off x="1592722" y="1314953"/>
            <a:ext cx="5978096" cy="3033209"/>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1244556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ara figur eller bild">
    <p:spTree>
      <p:nvGrpSpPr>
        <p:cNvPr id="1" name=""/>
        <p:cNvGrpSpPr/>
        <p:nvPr/>
      </p:nvGrpSpPr>
      <p:grpSpPr>
        <a:xfrm>
          <a:off x="0" y="0"/>
          <a:ext cx="0" cy="0"/>
          <a:chOff x="0" y="0"/>
          <a:chExt cx="0" cy="0"/>
        </a:xfrm>
      </p:grpSpPr>
      <p:sp>
        <p:nvSpPr>
          <p:cNvPr id="16" name="Platshållare för innehåll 2"/>
          <p:cNvSpPr>
            <a:spLocks noGrp="1"/>
          </p:cNvSpPr>
          <p:nvPr>
            <p:ph sz="half" idx="1"/>
          </p:nvPr>
        </p:nvSpPr>
        <p:spPr>
          <a:xfrm>
            <a:off x="1134534" y="355601"/>
            <a:ext cx="6917266" cy="3992562"/>
          </a:xfrm>
          <a:prstGeom prst="rect">
            <a:avLst/>
          </a:prstGeom>
        </p:spPr>
        <p:txBody>
          <a:bodyPr/>
          <a:lstStyle>
            <a:lvl1pPr marL="0" indent="0">
              <a:lnSpc>
                <a:spcPct val="110000"/>
              </a:lnSpc>
              <a:spcBef>
                <a:spcPts val="800"/>
              </a:spcBef>
              <a:buFont typeface="Arial" panose="020B0604020202020204" pitchFamily="34" charset="0"/>
              <a:buNone/>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27367899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Figur och bildtext">
    <p:spTree>
      <p:nvGrpSpPr>
        <p:cNvPr id="1" name=""/>
        <p:cNvGrpSpPr/>
        <p:nvPr/>
      </p:nvGrpSpPr>
      <p:grpSpPr>
        <a:xfrm>
          <a:off x="0" y="0"/>
          <a:ext cx="0" cy="0"/>
          <a:chOff x="0" y="0"/>
          <a:chExt cx="0" cy="0"/>
        </a:xfrm>
      </p:grpSpPr>
      <p:sp>
        <p:nvSpPr>
          <p:cNvPr id="11" name="Rubrik 8"/>
          <p:cNvSpPr>
            <a:spLocks noGrp="1"/>
          </p:cNvSpPr>
          <p:nvPr>
            <p:ph type="title"/>
          </p:nvPr>
        </p:nvSpPr>
        <p:spPr>
          <a:xfrm>
            <a:off x="5494493" y="439043"/>
            <a:ext cx="3197701" cy="607580"/>
          </a:xfrm>
          <a:prstGeom prst="rect">
            <a:avLst/>
          </a:prstGeom>
        </p:spPr>
        <p:txBody>
          <a:bodyPr anchor="b" anchorCtr="0"/>
          <a:lstStyle>
            <a:lvl1pPr>
              <a:defRPr sz="2000" b="1" baseline="0">
                <a:solidFill>
                  <a:srgbClr val="0070C0"/>
                </a:solidFill>
              </a:defRPr>
            </a:lvl1pPr>
          </a:lstStyle>
          <a:p>
            <a:r>
              <a:rPr lang="sv-SE" smtClean="0"/>
              <a:t>Klicka här för att ändra format</a:t>
            </a:r>
            <a:endParaRPr lang="sv-SE" dirty="0"/>
          </a:p>
        </p:txBody>
      </p:sp>
      <p:sp>
        <p:nvSpPr>
          <p:cNvPr id="5" name="Platshållare för innehåll 2"/>
          <p:cNvSpPr>
            <a:spLocks noGrp="1"/>
          </p:cNvSpPr>
          <p:nvPr>
            <p:ph sz="half" idx="1"/>
          </p:nvPr>
        </p:nvSpPr>
        <p:spPr>
          <a:xfrm>
            <a:off x="525982" y="465857"/>
            <a:ext cx="4879497" cy="3882306"/>
          </a:xfrm>
          <a:prstGeom prst="rect">
            <a:avLst/>
          </a:prstGeom>
        </p:spPr>
        <p:txBody>
          <a:bodyPr/>
          <a:lstStyle>
            <a:lvl1pPr marL="0" indent="0">
              <a:spcBef>
                <a:spcPts val="800"/>
              </a:spcBef>
              <a:buFont typeface="Arial" panose="020B0604020202020204" pitchFamily="34" charset="0"/>
              <a:buNone/>
              <a:defRPr sz="1600" baseline="0">
                <a:latin typeface="+mn-lt"/>
              </a:defRPr>
            </a:lvl1pPr>
            <a:lvl2pPr marL="536575" indent="0">
              <a:buNone/>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
        <p:nvSpPr>
          <p:cNvPr id="6" name="Platshållare för innehåll 2"/>
          <p:cNvSpPr>
            <a:spLocks noGrp="1"/>
          </p:cNvSpPr>
          <p:nvPr>
            <p:ph sz="half" idx="10"/>
          </p:nvPr>
        </p:nvSpPr>
        <p:spPr>
          <a:xfrm>
            <a:off x="5494492" y="1065563"/>
            <a:ext cx="3212538" cy="3282600"/>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19610136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Foto &amp; Text">
    <p:spTree>
      <p:nvGrpSpPr>
        <p:cNvPr id="1" name=""/>
        <p:cNvGrpSpPr/>
        <p:nvPr/>
      </p:nvGrpSpPr>
      <p:grpSpPr>
        <a:xfrm>
          <a:off x="0" y="0"/>
          <a:ext cx="0" cy="0"/>
          <a:chOff x="0" y="0"/>
          <a:chExt cx="0" cy="0"/>
        </a:xfrm>
      </p:grpSpPr>
      <p:sp>
        <p:nvSpPr>
          <p:cNvPr id="3" name="Rektangel 2"/>
          <p:cNvSpPr/>
          <p:nvPr userDrawn="1"/>
        </p:nvSpPr>
        <p:spPr>
          <a:xfrm>
            <a:off x="495300" y="2585971"/>
            <a:ext cx="2009775" cy="938719"/>
          </a:xfrm>
          <a:prstGeom prst="rect">
            <a:avLst/>
          </a:prstGeom>
        </p:spPr>
        <p:txBody>
          <a:bodyPr wrap="square">
            <a:spAutoFit/>
          </a:bodyPr>
          <a:lstStyle/>
          <a:p>
            <a:pPr algn="l"/>
            <a:r>
              <a:rPr lang="sv-SE" sz="1100" dirty="0" smtClean="0"/>
              <a:t>OBS! Om du behöver justera bilden inom ramen – dubbelklicka på bilden och välj verktyget ”Beskär” som dyker upp i menyn. </a:t>
            </a:r>
          </a:p>
        </p:txBody>
      </p:sp>
      <p:sp>
        <p:nvSpPr>
          <p:cNvPr id="2" name="Rubrik 1"/>
          <p:cNvSpPr>
            <a:spLocks noGrp="1"/>
          </p:cNvSpPr>
          <p:nvPr>
            <p:ph type="title"/>
          </p:nvPr>
        </p:nvSpPr>
        <p:spPr>
          <a:xfrm>
            <a:off x="3238500" y="258945"/>
            <a:ext cx="5295900" cy="825388"/>
          </a:xfrm>
          <a:prstGeom prst="rect">
            <a:avLst/>
          </a:prstGeom>
        </p:spPr>
        <p:txBody>
          <a:bodyPr anchor="ctr"/>
          <a:lstStyle>
            <a:lvl1pPr>
              <a:defRPr sz="2400" b="1">
                <a:solidFill>
                  <a:srgbClr val="0070C0"/>
                </a:solidFill>
              </a:defRPr>
            </a:lvl1pPr>
          </a:lstStyle>
          <a:p>
            <a:r>
              <a:rPr lang="sv-SE" smtClean="0"/>
              <a:t>Klicka här för att ändra format</a:t>
            </a:r>
            <a:endParaRPr lang="sv-SE" dirty="0"/>
          </a:p>
        </p:txBody>
      </p:sp>
      <p:sp>
        <p:nvSpPr>
          <p:cNvPr id="10" name="Platshållare för bild 9"/>
          <p:cNvSpPr>
            <a:spLocks noGrp="1"/>
          </p:cNvSpPr>
          <p:nvPr>
            <p:ph type="pic" sz="quarter" idx="13"/>
          </p:nvPr>
        </p:nvSpPr>
        <p:spPr>
          <a:xfrm>
            <a:off x="0" y="0"/>
            <a:ext cx="2857500" cy="4605868"/>
          </a:xfrm>
          <a:prstGeom prst="rect">
            <a:avLst/>
          </a:prstGeom>
        </p:spPr>
        <p:txBody>
          <a:bodyPr/>
          <a:lstStyle>
            <a:lvl1pPr>
              <a:defRPr/>
            </a:lvl1pPr>
          </a:lstStyle>
          <a:p>
            <a:r>
              <a:rPr lang="sv-SE" smtClean="0"/>
              <a:t>Klicka på ikonen för att lägga till en bild</a:t>
            </a:r>
            <a:endParaRPr lang="sv-SE" dirty="0"/>
          </a:p>
        </p:txBody>
      </p:sp>
      <p:sp>
        <p:nvSpPr>
          <p:cNvPr id="6" name="Platshållare för innehåll 2"/>
          <p:cNvSpPr>
            <a:spLocks noGrp="1"/>
          </p:cNvSpPr>
          <p:nvPr>
            <p:ph sz="half" idx="10"/>
          </p:nvPr>
        </p:nvSpPr>
        <p:spPr>
          <a:xfrm>
            <a:off x="3234389" y="1216319"/>
            <a:ext cx="5300190" cy="3131844"/>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42576912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Jämförelse">
    <p:spTree>
      <p:nvGrpSpPr>
        <p:cNvPr id="1" name=""/>
        <p:cNvGrpSpPr/>
        <p:nvPr/>
      </p:nvGrpSpPr>
      <p:grpSpPr>
        <a:xfrm>
          <a:off x="0" y="0"/>
          <a:ext cx="0" cy="0"/>
          <a:chOff x="0" y="0"/>
          <a:chExt cx="0" cy="0"/>
        </a:xfrm>
      </p:grpSpPr>
      <p:sp>
        <p:nvSpPr>
          <p:cNvPr id="3" name="Title 1"/>
          <p:cNvSpPr>
            <a:spLocks noGrp="1"/>
          </p:cNvSpPr>
          <p:nvPr>
            <p:ph type="title"/>
          </p:nvPr>
        </p:nvSpPr>
        <p:spPr>
          <a:xfrm>
            <a:off x="672448" y="322899"/>
            <a:ext cx="7550022" cy="742660"/>
          </a:xfrm>
          <a:prstGeom prst="rect">
            <a:avLst/>
          </a:prstGeom>
        </p:spPr>
        <p:txBody>
          <a:bodyPr anchor="ctr" anchorCtr="0"/>
          <a:lstStyle>
            <a:lvl1pPr algn="l">
              <a:defRPr sz="2400" b="1">
                <a:solidFill>
                  <a:srgbClr val="0070C0"/>
                </a:solidFill>
              </a:defRPr>
            </a:lvl1pPr>
          </a:lstStyle>
          <a:p>
            <a:r>
              <a:rPr lang="sv-SE" smtClean="0"/>
              <a:t>Klicka här för att ändra format</a:t>
            </a:r>
            <a:endParaRPr lang="sv-SE" dirty="0"/>
          </a:p>
        </p:txBody>
      </p:sp>
      <p:sp>
        <p:nvSpPr>
          <p:cNvPr id="4" name="Content Placeholder 2"/>
          <p:cNvSpPr>
            <a:spLocks noGrp="1"/>
          </p:cNvSpPr>
          <p:nvPr>
            <p:ph sz="half" idx="1"/>
          </p:nvPr>
        </p:nvSpPr>
        <p:spPr>
          <a:xfrm>
            <a:off x="683211" y="1232439"/>
            <a:ext cx="3557174" cy="3094396"/>
          </a:xfrm>
          <a:prstGeom prst="rect">
            <a:avLst/>
          </a:prstGeom>
        </p:spPr>
        <p:txBody>
          <a:bodyPr/>
          <a:lstStyle>
            <a:lvl1pPr>
              <a:lnSpc>
                <a:spcPct val="80000"/>
              </a:lnSpc>
              <a:defRPr/>
            </a:lvl1pPr>
          </a:lstStyle>
          <a:p>
            <a:pPr lvl="0"/>
            <a:r>
              <a:rPr lang="sv-SE" smtClean="0"/>
              <a:t>Klicka här för att ändra format på bakgrundstexten</a:t>
            </a:r>
          </a:p>
        </p:txBody>
      </p:sp>
      <p:cxnSp>
        <p:nvCxnSpPr>
          <p:cNvPr id="11" name="Straight Connector 10"/>
          <p:cNvCxnSpPr/>
          <p:nvPr userDrawn="1"/>
        </p:nvCxnSpPr>
        <p:spPr bwMode="auto">
          <a:xfrm flipH="1">
            <a:off x="4434107" y="1259302"/>
            <a:ext cx="22878" cy="3056770"/>
          </a:xfrm>
          <a:prstGeom prst="line">
            <a:avLst/>
          </a:prstGeom>
          <a:solidFill>
            <a:schemeClr val="bg1"/>
          </a:solidFill>
          <a:ln w="6350" cap="flat" cmpd="sng" algn="ctr">
            <a:solidFill>
              <a:srgbClr val="6A6C63"/>
            </a:solidFill>
            <a:prstDash val="solid"/>
            <a:round/>
            <a:headEnd type="none" w="sm" len="sm"/>
            <a:tailEnd type="none" w="sm" len="sm"/>
          </a:ln>
          <a:effectLst/>
        </p:spPr>
      </p:cxnSp>
      <p:sp>
        <p:nvSpPr>
          <p:cNvPr id="15" name="Content Placeholder 2"/>
          <p:cNvSpPr>
            <a:spLocks noGrp="1"/>
          </p:cNvSpPr>
          <p:nvPr>
            <p:ph sz="half" idx="10"/>
          </p:nvPr>
        </p:nvSpPr>
        <p:spPr>
          <a:xfrm>
            <a:off x="4665297" y="1232439"/>
            <a:ext cx="3557174" cy="3094396"/>
          </a:xfrm>
          <a:prstGeom prst="rect">
            <a:avLst/>
          </a:prstGeom>
        </p:spPr>
        <p:txBody>
          <a:bodyPr/>
          <a:lstStyle>
            <a:lvl1pPr>
              <a:lnSpc>
                <a:spcPct val="80000"/>
              </a:lnSpc>
              <a:defRPr/>
            </a:lvl1pPr>
          </a:lstStyle>
          <a:p>
            <a:pPr lvl="0"/>
            <a:r>
              <a:rPr lang="sv-SE" smtClean="0"/>
              <a:t>Klicka här för att ändra format på bakgrundstexten</a:t>
            </a:r>
          </a:p>
        </p:txBody>
      </p:sp>
    </p:spTree>
    <p:extLst>
      <p:ext uri="{BB962C8B-B14F-4D97-AF65-F5344CB8AC3E}">
        <p14:creationId xmlns:p14="http://schemas.microsoft.com/office/powerpoint/2010/main" val="123931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 Jämförelse 2">
    <p:spTree>
      <p:nvGrpSpPr>
        <p:cNvPr id="1" name=""/>
        <p:cNvGrpSpPr/>
        <p:nvPr/>
      </p:nvGrpSpPr>
      <p:grpSpPr>
        <a:xfrm>
          <a:off x="0" y="0"/>
          <a:ext cx="0" cy="0"/>
          <a:chOff x="0" y="0"/>
          <a:chExt cx="0" cy="0"/>
        </a:xfrm>
      </p:grpSpPr>
      <p:sp>
        <p:nvSpPr>
          <p:cNvPr id="3" name="Title 1"/>
          <p:cNvSpPr>
            <a:spLocks noGrp="1"/>
          </p:cNvSpPr>
          <p:nvPr>
            <p:ph type="title"/>
          </p:nvPr>
        </p:nvSpPr>
        <p:spPr>
          <a:xfrm>
            <a:off x="672448" y="247552"/>
            <a:ext cx="7560784" cy="774953"/>
          </a:xfrm>
          <a:prstGeom prst="rect">
            <a:avLst/>
          </a:prstGeom>
        </p:spPr>
        <p:txBody>
          <a:bodyPr anchor="ctr" anchorCtr="0"/>
          <a:lstStyle>
            <a:lvl1pPr marL="0" indent="0" algn="l">
              <a:buFontTx/>
              <a:buNone/>
              <a:defRPr sz="2400" b="1">
                <a:solidFill>
                  <a:srgbClr val="0070C0"/>
                </a:solidFill>
              </a:defRPr>
            </a:lvl1pPr>
          </a:lstStyle>
          <a:p>
            <a:r>
              <a:rPr lang="sv-SE" smtClean="0"/>
              <a:t>Klicka här för att ändra format</a:t>
            </a:r>
            <a:endParaRPr lang="sv-SE" dirty="0"/>
          </a:p>
        </p:txBody>
      </p:sp>
      <p:sp>
        <p:nvSpPr>
          <p:cNvPr id="4" name="Content Placeholder 2"/>
          <p:cNvSpPr>
            <a:spLocks noGrp="1"/>
          </p:cNvSpPr>
          <p:nvPr>
            <p:ph sz="half" idx="1"/>
          </p:nvPr>
        </p:nvSpPr>
        <p:spPr>
          <a:xfrm>
            <a:off x="683210" y="1647196"/>
            <a:ext cx="3664797" cy="2699453"/>
          </a:xfrm>
          <a:prstGeom prst="rect">
            <a:avLst/>
          </a:prstGeom>
        </p:spPr>
        <p:txBody>
          <a:bodyPr/>
          <a:lstStyle>
            <a:lvl1pPr>
              <a:lnSpc>
                <a:spcPct val="80000"/>
              </a:lnSpc>
              <a:defRPr/>
            </a:lvl1pPr>
          </a:lstStyle>
          <a:p>
            <a:pPr lvl="0"/>
            <a:r>
              <a:rPr lang="sv-SE" smtClean="0"/>
              <a:t>Klicka här för att ändra format på bakgrundstexten</a:t>
            </a:r>
          </a:p>
        </p:txBody>
      </p:sp>
      <p:sp>
        <p:nvSpPr>
          <p:cNvPr id="5" name="Text Placeholder 2"/>
          <p:cNvSpPr>
            <a:spLocks noGrp="1"/>
          </p:cNvSpPr>
          <p:nvPr>
            <p:ph type="body" idx="11"/>
          </p:nvPr>
        </p:nvSpPr>
        <p:spPr>
          <a:xfrm>
            <a:off x="669464" y="1043308"/>
            <a:ext cx="3702264" cy="481012"/>
          </a:xfrm>
          <a:prstGeom prst="rect">
            <a:avLst/>
          </a:prstGeom>
        </p:spPr>
        <p:txBody>
          <a:bodyPr anchor="ctr" anchorCtr="0"/>
          <a:lstStyle>
            <a:lvl1pPr marL="0" indent="0">
              <a:buNone/>
              <a:defRPr b="1"/>
            </a:lvl1pPr>
          </a:lstStyle>
          <a:p>
            <a:pPr lvl="0"/>
            <a:r>
              <a:rPr lang="sv-SE" smtClean="0"/>
              <a:t>Klicka här för att ändra format på bakgrundstexten</a:t>
            </a:r>
          </a:p>
        </p:txBody>
      </p:sp>
      <p:sp>
        <p:nvSpPr>
          <p:cNvPr id="7" name="Content Placeholder 2"/>
          <p:cNvSpPr>
            <a:spLocks noGrp="1"/>
          </p:cNvSpPr>
          <p:nvPr>
            <p:ph sz="half" idx="12"/>
          </p:nvPr>
        </p:nvSpPr>
        <p:spPr>
          <a:xfrm>
            <a:off x="4555069" y="1648910"/>
            <a:ext cx="3690650" cy="2699253"/>
          </a:xfrm>
          <a:prstGeom prst="rect">
            <a:avLst/>
          </a:prstGeom>
        </p:spPr>
        <p:txBody>
          <a:bodyPr/>
          <a:lstStyle>
            <a:lvl1pPr>
              <a:lnSpc>
                <a:spcPct val="80000"/>
              </a:lnSpc>
              <a:defRPr/>
            </a:lvl1pPr>
          </a:lstStyle>
          <a:p>
            <a:pPr lvl="0"/>
            <a:r>
              <a:rPr lang="sv-SE" smtClean="0"/>
              <a:t>Klicka här för att ändra format på bakgrundstexten</a:t>
            </a:r>
          </a:p>
        </p:txBody>
      </p:sp>
      <p:sp>
        <p:nvSpPr>
          <p:cNvPr id="8" name="Text Placeholder 2"/>
          <p:cNvSpPr>
            <a:spLocks noGrp="1"/>
          </p:cNvSpPr>
          <p:nvPr>
            <p:ph type="body" idx="13"/>
          </p:nvPr>
        </p:nvSpPr>
        <p:spPr>
          <a:xfrm>
            <a:off x="4564979" y="1045022"/>
            <a:ext cx="3680739" cy="481012"/>
          </a:xfrm>
          <a:prstGeom prst="rect">
            <a:avLst/>
          </a:prstGeom>
        </p:spPr>
        <p:txBody>
          <a:bodyPr anchor="ctr" anchorCtr="0"/>
          <a:lstStyle>
            <a:lvl1pPr marL="0" indent="0">
              <a:buNone/>
              <a:defRPr b="1"/>
            </a:lvl1pPr>
          </a:lstStyle>
          <a:p>
            <a:pPr lvl="0"/>
            <a:r>
              <a:rPr lang="sv-SE" smtClean="0"/>
              <a:t>Klicka här för att ändra format på bakgrundstexten</a:t>
            </a:r>
          </a:p>
        </p:txBody>
      </p:sp>
      <p:cxnSp>
        <p:nvCxnSpPr>
          <p:cNvPr id="9" name="Rak 8"/>
          <p:cNvCxnSpPr/>
          <p:nvPr userDrawn="1"/>
        </p:nvCxnSpPr>
        <p:spPr bwMode="auto">
          <a:xfrm>
            <a:off x="677333"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cxnSp>
        <p:nvCxnSpPr>
          <p:cNvPr id="11" name="Rak 10"/>
          <p:cNvCxnSpPr/>
          <p:nvPr userDrawn="1"/>
        </p:nvCxnSpPr>
        <p:spPr bwMode="auto">
          <a:xfrm>
            <a:off x="4555068"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0964244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Bild med bildtex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792288" y="3735366"/>
            <a:ext cx="5486400" cy="603250"/>
          </a:xfrm>
          <a:prstGeom prst="rect">
            <a:avLst/>
          </a:prstGeom>
        </p:spPr>
        <p:txBody>
          <a:bodyPr anchor="t" anchorCtr="0"/>
          <a:lstStyle>
            <a:lvl1pPr marL="0" indent="0">
              <a:lnSpc>
                <a:spcPct val="110000"/>
              </a:lnSpc>
              <a:buNone/>
              <a:defRPr/>
            </a:lvl1pPr>
          </a:lstStyle>
          <a:p>
            <a:pPr lvl="0"/>
            <a:r>
              <a:rPr lang="sv-SE" smtClean="0"/>
              <a:t>Klicka här för att ändra format på bakgrundstexten</a:t>
            </a:r>
          </a:p>
        </p:txBody>
      </p:sp>
      <p:sp>
        <p:nvSpPr>
          <p:cNvPr id="5" name="Title 1"/>
          <p:cNvSpPr>
            <a:spLocks noGrp="1"/>
          </p:cNvSpPr>
          <p:nvPr>
            <p:ph type="title"/>
          </p:nvPr>
        </p:nvSpPr>
        <p:spPr>
          <a:xfrm>
            <a:off x="1792288" y="3306737"/>
            <a:ext cx="5486400" cy="425450"/>
          </a:xfrm>
          <a:prstGeom prst="rect">
            <a:avLst/>
          </a:prstGeom>
        </p:spPr>
        <p:txBody>
          <a:bodyPr anchor="b" anchorCtr="0"/>
          <a:lstStyle>
            <a:lvl1pPr>
              <a:defRPr sz="1600" b="1"/>
            </a:lvl1pPr>
          </a:lstStyle>
          <a:p>
            <a:r>
              <a:rPr lang="sv-SE" smtClean="0"/>
              <a:t>Klicka här för att ändra format</a:t>
            </a:r>
            <a:endParaRPr lang="sv-SE" dirty="0"/>
          </a:p>
        </p:txBody>
      </p:sp>
      <p:sp>
        <p:nvSpPr>
          <p:cNvPr id="6" name="Content Placeholder 2"/>
          <p:cNvSpPr>
            <a:spLocks noGrp="1"/>
          </p:cNvSpPr>
          <p:nvPr>
            <p:ph sz="half" idx="1"/>
          </p:nvPr>
        </p:nvSpPr>
        <p:spPr>
          <a:xfrm>
            <a:off x="1809276" y="330198"/>
            <a:ext cx="5455123" cy="2929834"/>
          </a:xfrm>
          <a:prstGeom prst="rect">
            <a:avLst/>
          </a:prstGeom>
        </p:spPr>
        <p:txBody>
          <a:bodyPr/>
          <a:lstStyle>
            <a:lvl1pPr>
              <a:lnSpc>
                <a:spcPct val="80000"/>
              </a:lnSpc>
              <a:defRPr/>
            </a:lvl1pPr>
          </a:lstStyle>
          <a:p>
            <a:pPr lvl="0"/>
            <a:r>
              <a:rPr lang="sv-SE" smtClean="0"/>
              <a:t>Klicka här för att ändra format på bakgrundstexten</a:t>
            </a:r>
          </a:p>
        </p:txBody>
      </p:sp>
    </p:spTree>
    <p:extLst>
      <p:ext uri="{BB962C8B-B14F-4D97-AF65-F5344CB8AC3E}">
        <p14:creationId xmlns:p14="http://schemas.microsoft.com/office/powerpoint/2010/main" val="1961986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p:nvSpPr>
        <p:spPr bwMode="auto">
          <a:xfrm>
            <a:off x="179388" y="4731544"/>
            <a:ext cx="2087562" cy="270272"/>
          </a:xfrm>
          <a:prstGeom prst="rect">
            <a:avLst/>
          </a:prstGeom>
          <a:noFill/>
          <a:ln w="9525">
            <a:noFill/>
            <a:miter lim="800000"/>
            <a:headEnd/>
            <a:tailEnd/>
          </a:ln>
          <a:effectLst/>
        </p:spPr>
        <p:txBody>
          <a:bodyPr wrap="none" lIns="92075" tIns="46038" rIns="92075" bIns="46038" anchor="ctr"/>
          <a:lstStyle/>
          <a:p>
            <a:pPr defTabSz="762000" eaLnBrk="0" fontAlgn="base" hangingPunct="0">
              <a:spcBef>
                <a:spcPct val="0"/>
              </a:spcBef>
              <a:spcAft>
                <a:spcPct val="0"/>
              </a:spcAft>
            </a:pPr>
            <a:r>
              <a:rPr lang="sv-SE" sz="600" dirty="0">
                <a:solidFill>
                  <a:srgbClr val="969696"/>
                </a:solidFill>
              </a:rPr>
              <a:t/>
            </a:r>
            <a:br>
              <a:rPr lang="sv-SE" sz="600" dirty="0">
                <a:solidFill>
                  <a:srgbClr val="969696"/>
                </a:solidFill>
              </a:rPr>
            </a:br>
            <a:endParaRPr lang="sv-SE" sz="600" dirty="0">
              <a:solidFill>
                <a:srgbClr val="969696"/>
              </a:solidFill>
            </a:endParaRPr>
          </a:p>
        </p:txBody>
      </p:sp>
      <p:grpSp>
        <p:nvGrpSpPr>
          <p:cNvPr id="4" name="Grupp 3"/>
          <p:cNvGrpSpPr/>
          <p:nvPr/>
        </p:nvGrpSpPr>
        <p:grpSpPr>
          <a:xfrm>
            <a:off x="0" y="4609898"/>
            <a:ext cx="9148590" cy="542069"/>
            <a:chOff x="16894" y="4623978"/>
            <a:chExt cx="9127106" cy="542069"/>
          </a:xfrm>
        </p:grpSpPr>
        <p:pic>
          <p:nvPicPr>
            <p:cNvPr id="5" name="Picture 8" descr="bakgr_bl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894" y="4623978"/>
              <a:ext cx="9127106" cy="542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objekt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404212" y="4761855"/>
              <a:ext cx="1407810" cy="211286"/>
            </a:xfrm>
            <a:prstGeom prst="rect">
              <a:avLst/>
            </a:prstGeom>
          </p:spPr>
        </p:pic>
      </p:grpSp>
    </p:spTree>
    <p:extLst>
      <p:ext uri="{BB962C8B-B14F-4D97-AF65-F5344CB8AC3E}">
        <p14:creationId xmlns:p14="http://schemas.microsoft.com/office/powerpoint/2010/main" val="17520395"/>
      </p:ext>
    </p:extLst>
  </p:cSld>
  <p:clrMap bg1="lt1" tx1="dk1" bg2="lt2" tx2="dk2" accent1="accent1" accent2="accent2" accent3="accent3" accent4="accent4" accent5="accent5" accent6="accent6" hlink="hlink" folHlink="folHlink"/>
  <p:sldLayoutIdLst>
    <p:sldLayoutId id="2147483666" r:id="rId1"/>
    <p:sldLayoutId id="2147483663" r:id="rId2"/>
    <p:sldLayoutId id="2147483671" r:id="rId3"/>
    <p:sldLayoutId id="2147483678" r:id="rId4"/>
    <p:sldLayoutId id="2147483672" r:id="rId5"/>
    <p:sldLayoutId id="2147483662" r:id="rId6"/>
    <p:sldLayoutId id="2147483674" r:id="rId7"/>
    <p:sldLayoutId id="2147483677" r:id="rId8"/>
    <p:sldLayoutId id="2147483676" r:id="rId9"/>
    <p:sldLayoutId id="2147483664" r:id="rId10"/>
    <p:sldLayoutId id="2147483680" r:id="rId11"/>
    <p:sldLayoutId id="2147483679" r:id="rId12"/>
  </p:sldLayoutIdLst>
  <p:timing>
    <p:tnLst>
      <p:par>
        <p:cTn id="1" dur="indefinite" restart="never" nodeType="tmRoot"/>
      </p:par>
    </p:tnLst>
  </p:timing>
  <p:hf sldNum="0" hdr="0"/>
  <p:txStyles>
    <p:titleStyle>
      <a:lvl1pPr algn="l" defTabSz="762000" rtl="0" eaLnBrk="1" fontAlgn="base" hangingPunct="1">
        <a:spcBef>
          <a:spcPct val="0"/>
        </a:spcBef>
        <a:spcAft>
          <a:spcPct val="0"/>
        </a:spcAft>
        <a:defRPr sz="2800">
          <a:solidFill>
            <a:schemeClr val="tx2"/>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p:titleStyle>
    <p:bodyStyle>
      <a:lvl1pPr marL="107950" indent="-107950" algn="l" defTabSz="762000" rtl="0" eaLnBrk="1" fontAlgn="base" hangingPunct="1">
        <a:spcBef>
          <a:spcPct val="100000"/>
        </a:spcBef>
        <a:spcAft>
          <a:spcPct val="0"/>
        </a:spcAft>
        <a:buClr>
          <a:schemeClr val="tx2"/>
        </a:buClr>
        <a:buFont typeface="Arial" charset="0"/>
        <a:buChar char="•"/>
        <a:defRPr sz="1600">
          <a:solidFill>
            <a:schemeClr val="tx2"/>
          </a:solidFill>
          <a:latin typeface="+mn-lt"/>
          <a:ea typeface="+mn-ea"/>
          <a:cs typeface="+mn-cs"/>
        </a:defRPr>
      </a:lvl1pPr>
      <a:lvl2pPr marL="720725" indent="-184150" algn="l" defTabSz="762000" rtl="0" eaLnBrk="1" fontAlgn="base" hangingPunct="1">
        <a:spcBef>
          <a:spcPct val="20000"/>
        </a:spcBef>
        <a:spcAft>
          <a:spcPct val="0"/>
        </a:spcAft>
        <a:buClr>
          <a:schemeClr val="tx2"/>
        </a:buClr>
        <a:buSzPct val="80000"/>
        <a:buFont typeface="Arial" charset="0"/>
        <a:buChar char="–"/>
        <a:defRPr sz="1600">
          <a:solidFill>
            <a:schemeClr val="tx2"/>
          </a:solidFill>
          <a:latin typeface="+mn-lt"/>
        </a:defRPr>
      </a:lvl2pPr>
      <a:lvl3pPr marL="1257300" indent="-87313"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mn-lt"/>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mn-lt"/>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mn-lt"/>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Inköp i Region Norrbotten</a:t>
            </a:r>
            <a:endParaRPr lang="sv-SE" dirty="0"/>
          </a:p>
        </p:txBody>
      </p:sp>
      <p:sp>
        <p:nvSpPr>
          <p:cNvPr id="3" name="Platshållare för innehåll 2"/>
          <p:cNvSpPr>
            <a:spLocks noGrp="1"/>
          </p:cNvSpPr>
          <p:nvPr>
            <p:ph sz="half" idx="1"/>
          </p:nvPr>
        </p:nvSpPr>
        <p:spPr>
          <a:xfrm>
            <a:off x="1592722" y="1314953"/>
            <a:ext cx="6653811" cy="3033209"/>
          </a:xfrm>
        </p:spPr>
        <p:txBody>
          <a:bodyPr/>
          <a:lstStyle/>
          <a:p>
            <a:r>
              <a:rPr lang="sv-SE" sz="1800" dirty="0" smtClean="0"/>
              <a:t>Region Norrbotten köper varor, tjänster och byggentreprenader för ca 3,5 miljarder kronor per år.</a:t>
            </a:r>
          </a:p>
          <a:p>
            <a:r>
              <a:rPr lang="sv-SE" sz="1800" dirty="0" smtClean="0"/>
              <a:t>Lagen om offentlig upphandling (LOU).</a:t>
            </a:r>
          </a:p>
          <a:p>
            <a:r>
              <a:rPr lang="sv-SE" sz="1800" dirty="0" smtClean="0"/>
              <a:t>Goda affärer: effektiva och hållbara inköp som bidrar till en ekonomi i balans.</a:t>
            </a:r>
            <a:endParaRPr lang="sv-SE" sz="1800" dirty="0"/>
          </a:p>
          <a:p>
            <a:r>
              <a:rPr lang="sv-SE" sz="1800" dirty="0" smtClean="0"/>
              <a:t>Nationella upphandlingsstrategin: finns tydliga mål om att använda offentlig upphandling för att främja hållbar utveckling.</a:t>
            </a:r>
          </a:p>
        </p:txBody>
      </p:sp>
    </p:spTree>
    <p:extLst>
      <p:ext uri="{BB962C8B-B14F-4D97-AF65-F5344CB8AC3E}">
        <p14:creationId xmlns:p14="http://schemas.microsoft.com/office/powerpoint/2010/main" val="1961347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89514" y="364066"/>
            <a:ext cx="5978095" cy="583375"/>
          </a:xfrm>
        </p:spPr>
        <p:txBody>
          <a:bodyPr/>
          <a:lstStyle/>
          <a:p>
            <a:r>
              <a:rPr lang="sv-SE" dirty="0" smtClean="0"/>
              <a:t>Inköpsstrategi 2017 - 2020</a:t>
            </a:r>
            <a:endParaRPr lang="sv-SE" dirty="0"/>
          </a:p>
        </p:txBody>
      </p:sp>
      <p:sp>
        <p:nvSpPr>
          <p:cNvPr id="3" name="Platshållare för innehåll 2"/>
          <p:cNvSpPr>
            <a:spLocks noGrp="1"/>
          </p:cNvSpPr>
          <p:nvPr>
            <p:ph sz="half" idx="1"/>
          </p:nvPr>
        </p:nvSpPr>
        <p:spPr>
          <a:xfrm>
            <a:off x="1397002" y="1354667"/>
            <a:ext cx="6815664" cy="3090340"/>
          </a:xfrm>
        </p:spPr>
        <p:txBody>
          <a:bodyPr/>
          <a:lstStyle/>
          <a:p>
            <a:pPr marL="285750" lvl="1" algn="just">
              <a:lnSpc>
                <a:spcPct val="110000"/>
              </a:lnSpc>
              <a:spcBef>
                <a:spcPts val="800"/>
              </a:spcBef>
              <a:buSzTx/>
            </a:pPr>
            <a:r>
              <a:rPr lang="sv-SE" sz="1800" dirty="0" smtClean="0"/>
              <a:t>Regionstyrelsen </a:t>
            </a:r>
            <a:r>
              <a:rPr lang="sv-SE" sz="1800" dirty="0"/>
              <a:t>har antagit en Inköpsstrategi som </a:t>
            </a:r>
            <a:r>
              <a:rPr lang="sv-SE" sz="1800" dirty="0" smtClean="0"/>
              <a:t>ger en långsiktig inriktning </a:t>
            </a:r>
            <a:r>
              <a:rPr lang="sv-SE" sz="1800" dirty="0"/>
              <a:t>för </a:t>
            </a:r>
            <a:r>
              <a:rPr lang="sv-SE" sz="1800" dirty="0" smtClean="0"/>
              <a:t>vårt inköpsarbete och utveckling </a:t>
            </a:r>
            <a:r>
              <a:rPr lang="sv-SE" sz="1800" dirty="0"/>
              <a:t>av </a:t>
            </a:r>
            <a:r>
              <a:rPr lang="sv-SE" sz="1800" dirty="0" smtClean="0"/>
              <a:t>våra inköp.</a:t>
            </a:r>
          </a:p>
          <a:p>
            <a:r>
              <a:rPr lang="sv-SE" sz="1800" b="1" dirty="0" smtClean="0">
                <a:solidFill>
                  <a:schemeClr val="accent1"/>
                </a:solidFill>
              </a:rPr>
              <a:t>Mål: </a:t>
            </a:r>
            <a:br>
              <a:rPr lang="sv-SE" sz="1800" b="1" dirty="0" smtClean="0">
                <a:solidFill>
                  <a:schemeClr val="accent1"/>
                </a:solidFill>
              </a:rPr>
            </a:br>
            <a:r>
              <a:rPr lang="sv-SE" sz="1800" dirty="0" smtClean="0"/>
              <a:t>Region </a:t>
            </a:r>
            <a:r>
              <a:rPr lang="sv-SE" sz="1800" dirty="0"/>
              <a:t>Norrbottens inköp ska skapa värde för verksamheterna, bidra till en ekonomi i balans och en hållbar utveckling. </a:t>
            </a:r>
            <a:endParaRPr lang="sv-SE" sz="1800" dirty="0" smtClean="0"/>
          </a:p>
          <a:p>
            <a:r>
              <a:rPr lang="sv-SE" sz="1800" dirty="0" smtClean="0"/>
              <a:t>I handlingsplanen för 2017 finns aktiviteter inom inköpsområdet för att främja en hållbar utveckling.</a:t>
            </a:r>
          </a:p>
          <a:p>
            <a:pPr marL="0" indent="0">
              <a:buNone/>
            </a:pPr>
            <a:endParaRPr lang="sv-SE" sz="1400" dirty="0" smtClean="0"/>
          </a:p>
          <a:p>
            <a:endParaRPr lang="sv-SE" sz="1400" dirty="0"/>
          </a:p>
          <a:p>
            <a:endParaRPr lang="sv-SE" sz="1400" dirty="0" smtClean="0"/>
          </a:p>
        </p:txBody>
      </p:sp>
    </p:spTree>
    <p:extLst>
      <p:ext uri="{BB962C8B-B14F-4D97-AF65-F5344CB8AC3E}">
        <p14:creationId xmlns:p14="http://schemas.microsoft.com/office/powerpoint/2010/main" val="3264701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Hållbar upphandling - miljöhänsyn</a:t>
            </a:r>
            <a:endParaRPr lang="sv-SE" dirty="0"/>
          </a:p>
        </p:txBody>
      </p:sp>
      <p:sp>
        <p:nvSpPr>
          <p:cNvPr id="3" name="Platshållare för innehåll 2"/>
          <p:cNvSpPr>
            <a:spLocks noGrp="1"/>
          </p:cNvSpPr>
          <p:nvPr>
            <p:ph sz="half" idx="1"/>
          </p:nvPr>
        </p:nvSpPr>
        <p:spPr>
          <a:xfrm>
            <a:off x="1592722" y="1464733"/>
            <a:ext cx="5841011" cy="2883429"/>
          </a:xfrm>
        </p:spPr>
        <p:txBody>
          <a:bodyPr/>
          <a:lstStyle/>
          <a:p>
            <a:r>
              <a:rPr lang="sv-SE" sz="1800" dirty="0" smtClean="0"/>
              <a:t>Vi ställer miljökrav i våra upphandlingar.</a:t>
            </a:r>
          </a:p>
          <a:p>
            <a:r>
              <a:rPr lang="sv-SE" sz="1800" dirty="0" smtClean="0"/>
              <a:t>Vi har klassificerat våra avtal ur </a:t>
            </a:r>
            <a:r>
              <a:rPr lang="sv-SE" sz="1800" dirty="0" smtClean="0"/>
              <a:t>miljösynpunkt (1-4)</a:t>
            </a:r>
            <a:endParaRPr lang="sv-SE" sz="1800" dirty="0"/>
          </a:p>
          <a:p>
            <a:r>
              <a:rPr lang="sv-SE" sz="1800" dirty="0" smtClean="0"/>
              <a:t>Vi </a:t>
            </a:r>
            <a:r>
              <a:rPr lang="sv-SE" sz="1800" dirty="0" smtClean="0"/>
              <a:t>använder Region Norrbottens utfasningslista på kemikalier i våra upphandlingar – vi kravställer på produkter för att ta bort hälsoskadliga och miljöfarliga ämnen.</a:t>
            </a:r>
          </a:p>
        </p:txBody>
      </p:sp>
    </p:spTree>
    <p:extLst>
      <p:ext uri="{BB962C8B-B14F-4D97-AF65-F5344CB8AC3E}">
        <p14:creationId xmlns:p14="http://schemas.microsoft.com/office/powerpoint/2010/main" val="2130462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Hållbar upphandling - miljöhänsyn</a:t>
            </a:r>
            <a:endParaRPr lang="sv-SE" dirty="0"/>
          </a:p>
        </p:txBody>
      </p:sp>
      <p:sp>
        <p:nvSpPr>
          <p:cNvPr id="3" name="Platshållare för innehåll 2"/>
          <p:cNvSpPr>
            <a:spLocks noGrp="1"/>
          </p:cNvSpPr>
          <p:nvPr>
            <p:ph sz="half" idx="1"/>
          </p:nvPr>
        </p:nvSpPr>
        <p:spPr>
          <a:xfrm>
            <a:off x="1592722" y="1481667"/>
            <a:ext cx="5841011" cy="2866495"/>
          </a:xfrm>
        </p:spPr>
        <p:txBody>
          <a:bodyPr/>
          <a:lstStyle/>
          <a:p>
            <a:pPr marL="0" indent="0" algn="just">
              <a:buNone/>
            </a:pPr>
            <a:r>
              <a:rPr lang="sv-SE" dirty="0"/>
              <a:t>	</a:t>
            </a:r>
            <a:r>
              <a:rPr lang="sv-SE" sz="1800" dirty="0" smtClean="0"/>
              <a:t>Sårvårdsmaterial	Läkemedel</a:t>
            </a:r>
          </a:p>
          <a:p>
            <a:pPr marL="0" indent="0" algn="just">
              <a:buNone/>
            </a:pPr>
            <a:r>
              <a:rPr lang="sv-SE" sz="1800" dirty="0"/>
              <a:t>	</a:t>
            </a:r>
            <a:r>
              <a:rPr lang="sv-SE" sz="1800" dirty="0" smtClean="0"/>
              <a:t>Operationsmaterial	Papper och </a:t>
            </a:r>
            <a:r>
              <a:rPr lang="sv-SE" sz="1800" dirty="0" smtClean="0"/>
              <a:t>plastmaterial</a:t>
            </a:r>
          </a:p>
          <a:p>
            <a:pPr marL="0" indent="0" algn="just">
              <a:buNone/>
            </a:pPr>
            <a:r>
              <a:rPr lang="sv-SE" sz="1800" dirty="0"/>
              <a:t>	</a:t>
            </a:r>
            <a:r>
              <a:rPr lang="sv-SE" sz="1800" dirty="0" smtClean="0"/>
              <a:t>Hyrbilar		Livsmedel</a:t>
            </a:r>
            <a:endParaRPr lang="sv-SE" sz="1800" dirty="0" smtClean="0"/>
          </a:p>
          <a:p>
            <a:pPr marL="0" indent="0" algn="just">
              <a:buNone/>
            </a:pPr>
            <a:r>
              <a:rPr lang="sv-SE" sz="1800" dirty="0" smtClean="0"/>
              <a:t>	</a:t>
            </a:r>
            <a:r>
              <a:rPr lang="sv-SE" sz="1800" dirty="0" smtClean="0"/>
              <a:t>Transporter		Textilier</a:t>
            </a:r>
            <a:endParaRPr lang="sv-SE" sz="1800" dirty="0" smtClean="0"/>
          </a:p>
          <a:p>
            <a:pPr marL="0" indent="0" algn="just">
              <a:buNone/>
            </a:pPr>
            <a:r>
              <a:rPr lang="sv-SE" sz="1800" dirty="0"/>
              <a:t>	</a:t>
            </a:r>
            <a:r>
              <a:rPr lang="sv-SE" sz="1800" dirty="0" smtClean="0"/>
              <a:t>Lab-produkter</a:t>
            </a:r>
            <a:endParaRPr lang="sv-SE" sz="1800" dirty="0" smtClean="0"/>
          </a:p>
          <a:p>
            <a:pPr marL="0" indent="0" algn="just">
              <a:buNone/>
            </a:pPr>
            <a:endParaRPr lang="sv-SE" sz="1400" dirty="0" smtClean="0"/>
          </a:p>
          <a:p>
            <a:pPr algn="just"/>
            <a:endParaRPr lang="sv-SE" sz="1400" dirty="0" smtClean="0"/>
          </a:p>
          <a:p>
            <a:pPr marL="0" indent="0" algn="just">
              <a:buNone/>
            </a:pPr>
            <a:endParaRPr lang="sv-SE" sz="1400" dirty="0" smtClean="0"/>
          </a:p>
          <a:p>
            <a:pPr algn="just"/>
            <a:endParaRPr lang="sv-SE" sz="1400" dirty="0" smtClean="0"/>
          </a:p>
        </p:txBody>
      </p:sp>
    </p:spTree>
    <p:extLst>
      <p:ext uri="{BB962C8B-B14F-4D97-AF65-F5344CB8AC3E}">
        <p14:creationId xmlns:p14="http://schemas.microsoft.com/office/powerpoint/2010/main" val="3799718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Hållbar upphandling – nationell samordning</a:t>
            </a:r>
            <a:endParaRPr lang="sv-SE" dirty="0"/>
          </a:p>
        </p:txBody>
      </p:sp>
      <p:sp>
        <p:nvSpPr>
          <p:cNvPr id="3" name="Platshållare för innehåll 2"/>
          <p:cNvSpPr>
            <a:spLocks noGrp="1"/>
          </p:cNvSpPr>
          <p:nvPr>
            <p:ph sz="half" idx="1"/>
          </p:nvPr>
        </p:nvSpPr>
        <p:spPr>
          <a:xfrm>
            <a:off x="1592722" y="1583267"/>
            <a:ext cx="5841011" cy="2764895"/>
          </a:xfrm>
        </p:spPr>
        <p:txBody>
          <a:bodyPr/>
          <a:lstStyle/>
          <a:p>
            <a:r>
              <a:rPr lang="sv-SE" sz="1800" dirty="0" smtClean="0"/>
              <a:t>Region Norrbotten deltar i nationellt samarbete kring hållbar upphandling.</a:t>
            </a:r>
          </a:p>
          <a:p>
            <a:r>
              <a:rPr lang="sv-SE" sz="1800" dirty="0" smtClean="0"/>
              <a:t>Tillsammans verkar landstingen för att de varor och tjänster som köps in är framställda under hållbara och ansvarsfulla förhållanden.</a:t>
            </a:r>
          </a:p>
          <a:p>
            <a:r>
              <a:rPr lang="sv-SE" sz="1800" dirty="0" smtClean="0"/>
              <a:t>En gemensam uppförandekod för leverantörer.</a:t>
            </a:r>
          </a:p>
          <a:p>
            <a:endParaRPr lang="sv-SE" sz="1400" dirty="0" smtClean="0"/>
          </a:p>
          <a:p>
            <a:endParaRPr lang="sv-SE" sz="1400" dirty="0"/>
          </a:p>
          <a:p>
            <a:pPr marL="0" indent="0">
              <a:buNone/>
            </a:pPr>
            <a:r>
              <a:rPr lang="sv-SE" sz="1400" dirty="0" smtClean="0"/>
              <a:t> </a:t>
            </a:r>
          </a:p>
        </p:txBody>
      </p:sp>
    </p:spTree>
    <p:extLst>
      <p:ext uri="{BB962C8B-B14F-4D97-AF65-F5344CB8AC3E}">
        <p14:creationId xmlns:p14="http://schemas.microsoft.com/office/powerpoint/2010/main" val="80861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92722" y="592668"/>
            <a:ext cx="5978095" cy="795866"/>
          </a:xfrm>
        </p:spPr>
        <p:txBody>
          <a:bodyPr/>
          <a:lstStyle/>
          <a:p>
            <a:r>
              <a:rPr lang="sv-SE" dirty="0" smtClean="0"/>
              <a:t>Hållbar upphandling - uppförandekod </a:t>
            </a:r>
            <a:br>
              <a:rPr lang="sv-SE" dirty="0" smtClean="0"/>
            </a:br>
            <a:endParaRPr lang="sv-SE" dirty="0"/>
          </a:p>
        </p:txBody>
      </p:sp>
      <p:sp>
        <p:nvSpPr>
          <p:cNvPr id="3" name="Platshållare för innehåll 2"/>
          <p:cNvSpPr>
            <a:spLocks noGrp="1"/>
          </p:cNvSpPr>
          <p:nvPr>
            <p:ph sz="half" idx="1"/>
          </p:nvPr>
        </p:nvSpPr>
        <p:spPr>
          <a:xfrm>
            <a:off x="1303867" y="2404533"/>
            <a:ext cx="6619982" cy="2006599"/>
          </a:xfrm>
        </p:spPr>
        <p:txBody>
          <a:bodyPr/>
          <a:lstStyle/>
          <a:p>
            <a:r>
              <a:rPr lang="sv-SE" sz="1800" dirty="0"/>
              <a:t>Kraven i uppförandekoden blir kontraktsvillkor i avtalet.</a:t>
            </a:r>
          </a:p>
          <a:p>
            <a:r>
              <a:rPr lang="sv-SE" sz="1800" dirty="0"/>
              <a:t>Nationell gemensam </a:t>
            </a:r>
            <a:r>
              <a:rPr lang="sv-SE" sz="1800" dirty="0" smtClean="0"/>
              <a:t>uppföljning </a:t>
            </a:r>
            <a:r>
              <a:rPr lang="sv-SE" sz="1800" dirty="0"/>
              <a:t>av leverantörer och hur kraven efterlevs</a:t>
            </a:r>
            <a:r>
              <a:rPr lang="sv-SE" sz="1800" dirty="0" smtClean="0"/>
              <a:t>.</a:t>
            </a:r>
          </a:p>
          <a:p>
            <a:pPr marL="0" indent="0">
              <a:buNone/>
            </a:pPr>
            <a:endParaRPr lang="sv-SE"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4733" y="1078325"/>
            <a:ext cx="6415837" cy="10806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0878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 Norrbotten_blå">
  <a:themeElements>
    <a:clrScheme name="Region Norrbotten blandad">
      <a:dk1>
        <a:srgbClr val="000000"/>
      </a:dk1>
      <a:lt1>
        <a:srgbClr val="FFFFFF"/>
      </a:lt1>
      <a:dk2>
        <a:srgbClr val="403D45"/>
      </a:dk2>
      <a:lt2>
        <a:srgbClr val="D0D1CD"/>
      </a:lt2>
      <a:accent1>
        <a:srgbClr val="0070C0"/>
      </a:accent1>
      <a:accent2>
        <a:srgbClr val="F8951F"/>
      </a:accent2>
      <a:accent3>
        <a:srgbClr val="83C55B"/>
      </a:accent3>
      <a:accent4>
        <a:srgbClr val="7F7F7F"/>
      </a:accent4>
      <a:accent5>
        <a:srgbClr val="403D45"/>
      </a:accent5>
      <a:accent6>
        <a:srgbClr val="C0C0BD"/>
      </a:accent6>
      <a:hlink>
        <a:srgbClr val="0070C0"/>
      </a:hlink>
      <a:folHlink>
        <a:srgbClr val="7F7F7F"/>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dirty="0"/>
        </a:defPPr>
      </a:lstStyle>
    </a:txDef>
  </a:objectDefaults>
  <a:extraClrSchemeLst>
    <a:extraClrScheme>
      <a:clrScheme name="vit med jpglogga 180_ny 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t med jpglogga 180_ny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t med jpglogga 180_ny 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t med jpglogga 180_ny 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t med jpglogga 180_ny 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t med jpglogga 180_ny 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t med jpglogga 180_ny 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Kopia av 1Kopia av MALL_VI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pia av 1Kopia av MALL_VI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pia av 1Kopia av MALL_VI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pia av 1Kopia av MALL_VI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Kopia av 1Kopia av MALL_VI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8">
        <a:dk1>
          <a:srgbClr val="003399"/>
        </a:dk1>
        <a:lt1>
          <a:srgbClr val="0D68B0"/>
        </a:lt1>
        <a:dk2>
          <a:srgbClr val="FFFFFF"/>
        </a:dk2>
        <a:lt2>
          <a:srgbClr val="969696"/>
        </a:lt2>
        <a:accent1>
          <a:srgbClr val="969696"/>
        </a:accent1>
        <a:accent2>
          <a:srgbClr val="FFFF99"/>
        </a:accent2>
        <a:accent3>
          <a:srgbClr val="AAB9D4"/>
        </a:accent3>
        <a:accent4>
          <a:srgbClr val="002A82"/>
        </a:accent4>
        <a:accent5>
          <a:srgbClr val="C9C9C9"/>
        </a:accent5>
        <a:accent6>
          <a:srgbClr val="E7E78A"/>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9">
        <a:dk1>
          <a:srgbClr val="969696"/>
        </a:dk1>
        <a:lt1>
          <a:srgbClr val="FFFFFF"/>
        </a:lt1>
        <a:dk2>
          <a:srgbClr val="0D68B0"/>
        </a:dk2>
        <a:lt2>
          <a:srgbClr val="FFFFFF"/>
        </a:lt2>
        <a:accent1>
          <a:srgbClr val="969696"/>
        </a:accent1>
        <a:accent2>
          <a:srgbClr val="FFFF99"/>
        </a:accent2>
        <a:accent3>
          <a:srgbClr val="AAB9D4"/>
        </a:accent3>
        <a:accent4>
          <a:srgbClr val="DADADA"/>
        </a:accent4>
        <a:accent5>
          <a:srgbClr val="C9C9C9"/>
        </a:accent5>
        <a:accent6>
          <a:srgbClr val="E7E78A"/>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0">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1">
        <a:dk1>
          <a:srgbClr val="FFFFFF"/>
        </a:dk1>
        <a:lt1>
          <a:srgbClr val="FFFFFF"/>
        </a:lt1>
        <a:dk2>
          <a:srgbClr val="FFFFFF"/>
        </a:dk2>
        <a:lt2>
          <a:srgbClr val="969696"/>
        </a:lt2>
        <a:accent1>
          <a:srgbClr val="969696"/>
        </a:accent1>
        <a:accent2>
          <a:srgbClr val="0D68B0"/>
        </a:accent2>
        <a:accent3>
          <a:srgbClr val="FFFFFF"/>
        </a:accent3>
        <a:accent4>
          <a:srgbClr val="DADADA"/>
        </a:accent4>
        <a:accent5>
          <a:srgbClr val="C9C9C9"/>
        </a:accent5>
        <a:accent6>
          <a:srgbClr val="0B5E9F"/>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12">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FFFFFF"/>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NLLDiarienummer xmlns="http://schemas.microsoft.com/sharepoint/v3" xsi:nil="true"/>
    <VersionComment xmlns="http://schemas.microsoft.com/sharepoint/v3">Systemkonto har 5/19/2022 verifierat dokumentets giltlighet.</VersionComment>
    <NLLModifiedBy xmlns="http://schemas.microsoft.com/sharepoint/v3">Systemkonto</NLLModifiedBy>
    <NLLDocumentIDValue xmlns="http://schemas.microsoft.com/sharepoint/v3">divse-4-8395</NLLDocumentIDValue>
    <NLLInformationclass xmlns="http://schemas.microsoft.com/sharepoint/v3">Publik</NLLInformationclass>
    <AnsvarigQuickpart xmlns="http://schemas.microsoft.com/sharepoint/v3">Bertil Frankkila</AnsvarigQuickpart>
    <NLLPublished xmlns="http://schemas.microsoft.com/sharepoint/v3" xsi:nil="true"/>
    <NLLStakeholderTaxHTField0 xmlns="http://schemas.microsoft.com/sharepoint/v3">
      <Terms xmlns="http://schemas.microsoft.com/office/infopath/2007/PartnerControls"/>
    </NLLStakeholderTaxHTField0>
    <NLLInformationCollectionTaxHTField0 xmlns="http://schemas.microsoft.com/sharepoint/v3">
      <Terms xmlns="http://schemas.microsoft.com/office/infopath/2007/PartnerControls"/>
    </NLLInformationCollectionTaxHTField0>
    <NLLThinningTime xmlns="http://schemas.microsoft.com/sharepoint/v3">2025-05-18T22:00:00+00:00</NLLThinningTime>
    <NLLPublishDateQuickpart xmlns="http://schemas.microsoft.com/sharepoint/v3">5/19/2022</NLLPublishDateQuickpart>
    <NLLPublishingstatus xmlns="http://schemas.microsoft.com/sharepoint/v3">Publicerad</NLLPublishingstatus>
    <NLLProducerPlaceTaxHTField0 xmlns="http://schemas.microsoft.com/sharepoint/v3">
      <Terms xmlns="http://schemas.microsoft.com/office/infopath/2007/PartnerControls">
        <TermInfo xmlns="http://schemas.microsoft.com/office/infopath/2007/PartnerControls">
          <TermName xmlns="http://schemas.microsoft.com/office/infopath/2007/PartnerControls">Regionstöd</TermName>
          <TermId xmlns="http://schemas.microsoft.com/office/infopath/2007/PartnerControls">8fb7b72c-0ec5-4639-89a4-5d7e90599663</TermId>
        </TermInfo>
      </Terms>
    </NLLProducerPlaceTaxHTField0>
    <NLLEstablishedByQuickpart xmlns="http://schemas.microsoft.com/sharepoint/v3">Bertil Frankkila</NLLEstablishedByQuickpart>
    <NLLPublishDate xmlns="http://schemas.microsoft.com/sharepoint/v3">2022-05-18T22:00:00+00:00</NLLPublishDate>
    <NLLDocumentTypeTaxHTField0 xmlns="http://schemas.microsoft.com/sharepoint/v3">
      <Terms xmlns="http://schemas.microsoft.com/office/infopath/2007/PartnerControls">
        <TermInfo xmlns="http://schemas.microsoft.com/office/infopath/2007/PartnerControls">
          <TermName xmlns="http://schemas.microsoft.com/office/infopath/2007/PartnerControls">Informerande</TermName>
          <TermId xmlns="http://schemas.microsoft.com/office/infopath/2007/PartnerControls">d7c1d2d8-f6cf-463c-a6d9-e174d0d72370</TermId>
        </TermInfo>
      </Terms>
    </NLLDocumentTypeTaxHTField0>
    <prdProcessTaxHTField0 xmlns="http://schemas.microsoft.com/sharepoint/v3">
      <Terms xmlns="http://schemas.microsoft.com/office/infopath/2007/PartnerControls"/>
    </prdProcessTaxHTField0>
    <NLLVersion xmlns="http://schemas.microsoft.com/sharepoint/v3">1.0</NLLVersion>
    <NLLEstablishedBy xmlns="http://schemas.microsoft.com/sharepoint/v3">
      <UserInfo>
        <DisplayName>Bertil Frankkila</DisplayName>
        <AccountId>120</AccountId>
        <AccountType/>
      </UserInfo>
    </NLLEstablishedBy>
    <NLLLockWorkflows xmlns="http://schemas.microsoft.com/sharepoint/v3">false</NLLLockWorkflows>
    <TaxKeywordTaxHTField xmlns="c7918ce9-5289-4a18-805d-4141408e948c">
      <Terms xmlns="http://schemas.microsoft.com/office/infopath/2007/PartnerControls">
        <TermInfo xmlns="http://schemas.microsoft.com/office/infopath/2007/PartnerControls">
          <TermName xmlns="http://schemas.microsoft.com/office/infopath/2007/PartnerControls">Miljö och inköp</TermName>
          <TermId xmlns="http://schemas.microsoft.com/office/infopath/2007/PartnerControls">cadbdef8-3d95-482e-80d2-df5cdc9db4b4</TermId>
        </TermInfo>
        <TermInfo xmlns="http://schemas.microsoft.com/office/infopath/2007/PartnerControls">
          <TermName xmlns="http://schemas.microsoft.com/office/infopath/2007/PartnerControls">Miljödag 2017</TermName>
          <TermId xmlns="http://schemas.microsoft.com/office/infopath/2007/PartnerControls">ccfeff7f-d08d-4863-a4a5-190b09f970ea</TermId>
        </TermInfo>
        <TermInfo xmlns="http://schemas.microsoft.com/office/infopath/2007/PartnerControls">
          <TermName xmlns="http://schemas.microsoft.com/office/infopath/2007/PartnerControls">Victoria Arenbro</TermName>
          <TermId xmlns="http://schemas.microsoft.com/office/infopath/2007/PartnerControls">b79336aa-5c98-4efd-81f5-3917c9e58964</TermId>
        </TermInfo>
      </Terms>
    </TaxKeywordTaxHTField>
    <_dlc_DocId xmlns="c7918ce9-5289-4a18-805d-4141408e948c">divse-4-8395</_dlc_DocId>
    <_dlc_DocIdUrl xmlns="c7918ce9-5289-4a18-805d-4141408e948c">
      <Url>http://spportal.extvis.local/process/administrativ/_layouts/15/DocIdRedir.aspx?ID=divse-4-8395</Url>
      <Description>divse-4-8395</Description>
    </_dlc_DocIdUrl>
    <_dlc_DocIdPersistId xmlns="c7918ce9-5289-4a18-805d-4141408e948c">true</_dlc_DocIdPersistId>
    <_dlc_ExpireDateSaved xmlns="http://schemas.microsoft.com/sharepoint/v3" xsi:nil="true"/>
    <_dlc_ExpireDate xmlns="http://schemas.microsoft.com/sharepoint/v3">2025-06-18T22:00:00+00:00</_dlc_ExpireDate>
    <VISResponsible xmlns="e1dec489-f745-4ed5-9c00-958a11aea6df">
      <UserInfo>
        <DisplayName>Bertil Frankkila</DisplayName>
        <AccountId>120</AccountId>
        <AccountType/>
      </UserInfo>
    </VISResponsible>
    <VIS_DocumentId xmlns="e1dec489-f745-4ed5-9c00-958a11aea6df">
      <Url>https://samarbeta.nll.se/producentplats/divse/_layouts/15/DocIdRedir.aspx?ID=divse-4-8395</Url>
      <Description>divse-4-8395</Description>
    </VIS_DocumentId>
    <DocumentStatus xmlns="e1dec489-f745-4ed5-9c00-958a11aea6df">
      <Url>https://samarbeta.nll.se/producentplats/divse/_layouts/15/wrkstat.aspx?List=22b81d5e-8f0f-4868-8182-1bf8c3a41c99&amp;WorkflowInstanceName=a239070f-c98a-4d36-84eb-92a24cb3358b</Url>
      <Description>Publicerad</Description>
    </DocumentStatus>
    <_dlc_Exempt xmlns="http://schemas.microsoft.com/sharepoint/v3">false</_dlc_Exempt>
  </documentManagement>
</p:properties>
</file>

<file path=customXml/item2.xml><?xml version="1.0" encoding="utf-8"?>
<?mso-contentType ?>
<p:Policy xmlns:p="office.server.policy" id="" local="true">
  <p:Name>Informerande</p:Name>
  <p:Description/>
  <p:Statement/>
  <p:PolicyItems>
    <p:PolicyItem featureId="Microsoft.Office.RecordsManagement.PolicyFeatures.Expiration" staticId="0x010100D7963E0E5B7A40E5AEA07389401D709F007B1238BBD93543428C20870054E92DBF|1214505165" UniqueId="15436f43-43ec-43f4-afa0-3fdfa097cfae">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Informerande dokument" ma:contentTypeID="0x010100D7963E0E5B7A40E5AEA07389401D709F007B1238BBD93543428C20870054E92DBF0100907CEEA6569A954C976B7824CE75F91F" ma:contentTypeVersion="1901" ma:contentTypeDescription="Informerande dokument" ma:contentTypeScope="" ma:versionID="31d7cdf6269b489fe401d9fdb17904ec">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f4cd7286382c54687be32dd4ef42aba4"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2EB919-7CCB-4242-8D09-7D5B44650173}">
  <ds:schemaRefs>
    <ds:schemaRef ds:uri="http://purl.org/dc/terms/"/>
    <ds:schemaRef ds:uri="800d89ff-d227-4eb8-8cea-236ee3f39d0c"/>
    <ds:schemaRef ds:uri="http://www.w3.org/XML/1998/namespace"/>
    <ds:schemaRef ds:uri="http://schemas.openxmlformats.org/package/2006/metadata/core-properties"/>
    <ds:schemaRef ds:uri="http://schemas.microsoft.com/office/2006/documentManagement/types"/>
    <ds:schemaRef ds:uri="http://schemas.microsoft.com/sharepoint/v3"/>
    <ds:schemaRef ds:uri="http://schemas.microsoft.com/office/2006/metadata/properties"/>
    <ds:schemaRef ds:uri="http://purl.org/dc/dcmitype/"/>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D4CE325E-AC2E-40B6-AE55-FF09DED041B6}"/>
</file>

<file path=customXml/itemProps3.xml><?xml version="1.0" encoding="utf-8"?>
<ds:datastoreItem xmlns:ds="http://schemas.openxmlformats.org/officeDocument/2006/customXml" ds:itemID="{7AF9C45C-B565-4240-9CCC-CA838F7EA7D9}"/>
</file>

<file path=customXml/itemProps4.xml><?xml version="1.0" encoding="utf-8"?>
<ds:datastoreItem xmlns:ds="http://schemas.openxmlformats.org/officeDocument/2006/customXml" ds:itemID="{C66F0306-BAF0-4739-B958-FF2E1101F808}"/>
</file>

<file path=customXml/itemProps5.xml><?xml version="1.0" encoding="utf-8"?>
<ds:datastoreItem xmlns:ds="http://schemas.openxmlformats.org/officeDocument/2006/customXml" ds:itemID="{34F803FB-9875-4456-84E3-A899E3F2FA5C}"/>
</file>

<file path=docProps/app.xml><?xml version="1.0" encoding="utf-8"?>
<Properties xmlns="http://schemas.openxmlformats.org/officeDocument/2006/extended-properties" xmlns:vt="http://schemas.openxmlformats.org/officeDocument/2006/docPropsVTypes">
  <Template/>
  <TotalTime>1285</TotalTime>
  <Words>513</Words>
  <Application>Microsoft Office PowerPoint</Application>
  <PresentationFormat>Bildspel på skärmen (16:9)</PresentationFormat>
  <Paragraphs>56</Paragraphs>
  <Slides>6</Slides>
  <Notes>5</Notes>
  <HiddenSlides>0</HiddenSlides>
  <MMClips>0</MMClips>
  <ScaleCrop>false</ScaleCrop>
  <HeadingPairs>
    <vt:vector size="4" baseType="variant">
      <vt:variant>
        <vt:lpstr>Tema</vt:lpstr>
      </vt:variant>
      <vt:variant>
        <vt:i4>1</vt:i4>
      </vt:variant>
      <vt:variant>
        <vt:lpstr>Bildrubriker</vt:lpstr>
      </vt:variant>
      <vt:variant>
        <vt:i4>6</vt:i4>
      </vt:variant>
    </vt:vector>
  </HeadingPairs>
  <TitlesOfParts>
    <vt:vector size="7" baseType="lpstr">
      <vt:lpstr>Region Norrbotten_blå</vt:lpstr>
      <vt:lpstr>Inköp i Region Norrbotten</vt:lpstr>
      <vt:lpstr>Inköpsstrategi 2017 - 2020</vt:lpstr>
      <vt:lpstr>Hållbar upphandling - miljöhänsyn</vt:lpstr>
      <vt:lpstr>Hållbar upphandling - miljöhänsyn</vt:lpstr>
      <vt:lpstr>Hållbar upphandling – nationell samordning</vt:lpstr>
      <vt:lpstr>Hållbar upphandling - uppförandekod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Miljö och inköp</dc:title>
  <dc:creator>Linda Wågström Sevä</dc:creator>
  <cp:keywords>Miljödag 2017; Miljö och inköp; Victoria Arenbro</cp:keywords>
  <cp:lastModifiedBy>Landstingshuset Gästkonto</cp:lastModifiedBy>
  <cp:revision>59</cp:revision>
  <cp:lastPrinted>2017-10-16T13:00:54Z</cp:lastPrinted>
  <dcterms:created xsi:type="dcterms:W3CDTF">2017-03-16T14:20:42Z</dcterms:created>
  <dcterms:modified xsi:type="dcterms:W3CDTF">2017-10-17T06:59:15Z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LLProducerPlace">
    <vt:lpwstr>953</vt:lpwstr>
  </property>
  <property fmtid="{D5CDD505-2E9C-101B-9397-08002B2CF9AE}" pid="3" name="TaxKeyword">
    <vt:lpwstr>6280;#|ccfeff7f-d08d-4863-a4a5-190b09f970ea;#6293;#|b79336aa-5c98-4efd-81f5-3917c9e58964;#6292;#|cadbdef8-3d95-482e-80d2-df5cdc9db4b4</vt:lpwstr>
  </property>
  <property fmtid="{D5CDD505-2E9C-101B-9397-08002B2CF9AE}" pid="4" name="CareActionCodeSurgical">
    <vt:lpwstr/>
  </property>
  <property fmtid="{D5CDD505-2E9C-101B-9397-08002B2CF9AE}" pid="5" name="NLLInformationCollection">
    <vt:lpwstr/>
  </property>
  <property fmtid="{D5CDD505-2E9C-101B-9397-08002B2CF9AE}" pid="6" name="NLLStakeholder">
    <vt:lpwstr/>
  </property>
  <property fmtid="{D5CDD505-2E9C-101B-9397-08002B2CF9AE}" pid="7" name="PsychiatricCodeTaxHTField0">
    <vt:lpwstr/>
  </property>
  <property fmtid="{D5CDD505-2E9C-101B-9397-08002B2CF9AE}" pid="8" name="TLVCodeDiagnosisTaxHTField0">
    <vt:lpwstr/>
  </property>
  <property fmtid="{D5CDD505-2E9C-101B-9397-08002B2CF9AE}" pid="9" name="ContentTypeId">
    <vt:lpwstr>0x010100D7963E0E5B7A40E5AEA07389401D709F007B1238BBD93543428C20870054E92DBF0100907CEEA6569A954C976B7824CE75F91F</vt:lpwstr>
  </property>
  <property fmtid="{D5CDD505-2E9C-101B-9397-08002B2CF9AE}" pid="10" name="SpecialtyTaxHTField0">
    <vt:lpwstr/>
  </property>
  <property fmtid="{D5CDD505-2E9C-101B-9397-08002B2CF9AE}" pid="11" name="CareActionCodeNonSurgical">
    <vt:lpwstr/>
  </property>
  <property fmtid="{D5CDD505-2E9C-101B-9397-08002B2CF9AE}" pid="12" name="NLLMeetingType">
    <vt:lpwstr/>
  </property>
  <property fmtid="{D5CDD505-2E9C-101B-9397-08002B2CF9AE}" pid="13" name="CompulsoryActionTaxHTField0">
    <vt:lpwstr/>
  </property>
  <property fmtid="{D5CDD505-2E9C-101B-9397-08002B2CF9AE}" pid="14" name="NLLMtptCode">
    <vt:lpwstr/>
  </property>
  <property fmtid="{D5CDD505-2E9C-101B-9397-08002B2CF9AE}" pid="15" name="Specialty">
    <vt:lpwstr/>
  </property>
  <property fmtid="{D5CDD505-2E9C-101B-9397-08002B2CF9AE}" pid="16" name="ICD10Code">
    <vt:lpwstr/>
  </property>
  <property fmtid="{D5CDD505-2E9C-101B-9397-08002B2CF9AE}" pid="17" name="AnalysisNameTaxHTField0">
    <vt:lpwstr/>
  </property>
  <property fmtid="{D5CDD505-2E9C-101B-9397-08002B2CF9AE}" pid="18" name="NLLMeetingTypeTaxHTField0">
    <vt:lpwstr/>
  </property>
  <property fmtid="{D5CDD505-2E9C-101B-9397-08002B2CF9AE}" pid="19" name="CareActionCodeSurgicalTaxHTField0">
    <vt:lpwstr/>
  </property>
  <property fmtid="{D5CDD505-2E9C-101B-9397-08002B2CF9AE}" pid="20" name="PharmaceuticalCodeTaxHTField0">
    <vt:lpwstr/>
  </property>
  <property fmtid="{D5CDD505-2E9C-101B-9397-08002B2CF9AE}" pid="21" name="NLLDecisionLevelManagedTaxHTField0">
    <vt:lpwstr/>
  </property>
  <property fmtid="{D5CDD505-2E9C-101B-9397-08002B2CF9AE}" pid="22" name="NLLDecisionLevelManaged">
    <vt:lpwstr/>
  </property>
  <property fmtid="{D5CDD505-2E9C-101B-9397-08002B2CF9AE}" pid="23" name="ICD10CodeTaxHTField0">
    <vt:lpwstr/>
  </property>
  <property fmtid="{D5CDD505-2E9C-101B-9397-08002B2CF9AE}" pid="24" name="CompulsoryAction">
    <vt:lpwstr/>
  </property>
  <property fmtid="{D5CDD505-2E9C-101B-9397-08002B2CF9AE}" pid="25" name="RadiologicalCode">
    <vt:lpwstr/>
  </property>
  <property fmtid="{D5CDD505-2E9C-101B-9397-08002B2CF9AE}" pid="26" name="TLVCodeAction">
    <vt:lpwstr/>
  </property>
  <property fmtid="{D5CDD505-2E9C-101B-9397-08002B2CF9AE}" pid="27" name="prdProcess">
    <vt:lpwstr/>
  </property>
  <property fmtid="{D5CDD505-2E9C-101B-9397-08002B2CF9AE}" pid="28" name="References">
    <vt:lpwstr/>
  </property>
  <property fmtid="{D5CDD505-2E9C-101B-9397-08002B2CF9AE}" pid="29" name="TLVCodeDiagnosis">
    <vt:lpwstr/>
  </property>
  <property fmtid="{D5CDD505-2E9C-101B-9397-08002B2CF9AE}" pid="30" name="PharmaceuticalCode">
    <vt:lpwstr/>
  </property>
  <property fmtid="{D5CDD505-2E9C-101B-9397-08002B2CF9AE}" pid="31" name="ReferencesTaxHTField0">
    <vt:lpwstr/>
  </property>
  <property fmtid="{D5CDD505-2E9C-101B-9397-08002B2CF9AE}" pid="32" name="TLVCodeActionTaxHTField0">
    <vt:lpwstr/>
  </property>
  <property fmtid="{D5CDD505-2E9C-101B-9397-08002B2CF9AE}" pid="33" name="NLLProjectTypeTaxHTField0">
    <vt:lpwstr/>
  </property>
  <property fmtid="{D5CDD505-2E9C-101B-9397-08002B2CF9AE}" pid="34" name="PsychiatricCode">
    <vt:lpwstr/>
  </property>
  <property fmtid="{D5CDD505-2E9C-101B-9397-08002B2CF9AE}" pid="35" name="RadiologicalCodeTaxHTField0">
    <vt:lpwstr/>
  </property>
  <property fmtid="{D5CDD505-2E9C-101B-9397-08002B2CF9AE}" pid="36" name="NLLDocumentType">
    <vt:lpwstr>6277</vt:lpwstr>
  </property>
  <property fmtid="{D5CDD505-2E9C-101B-9397-08002B2CF9AE}" pid="37" name="NLLProjectType">
    <vt:lpwstr/>
  </property>
  <property fmtid="{D5CDD505-2E9C-101B-9397-08002B2CF9AE}" pid="38" name="AnalysisName">
    <vt:lpwstr/>
  </property>
  <property fmtid="{D5CDD505-2E9C-101B-9397-08002B2CF9AE}" pid="39" name="NLLMtptCodeTaxHTField0">
    <vt:lpwstr/>
  </property>
  <property fmtid="{D5CDD505-2E9C-101B-9397-08002B2CF9AE}" pid="40" name="CareActionCodeNonSurgicalTaxHTField0">
    <vt:lpwstr/>
  </property>
  <property fmtid="{D5CDD505-2E9C-101B-9397-08002B2CF9AE}" pid="41" name="NLLApprovedByQuickPart">
    <vt:lpwstr/>
  </property>
  <property fmtid="{D5CDD505-2E9C-101B-9397-08002B2CF9AE}" pid="42" name="NLLProjectDescription">
    <vt:lpwstr/>
  </property>
  <property fmtid="{D5CDD505-2E9C-101B-9397-08002B2CF9AE}" pid="43" name="NPUCode">
    <vt:lpwstr/>
  </property>
  <property fmtid="{D5CDD505-2E9C-101B-9397-08002B2CF9AE}" pid="44" name="NLLClosureDate">
    <vt:lpwstr/>
  </property>
  <property fmtid="{D5CDD505-2E9C-101B-9397-08002B2CF9AE}" pid="45" name="NLLProducerplaceID">
    <vt:lpwstr/>
  </property>
  <property fmtid="{D5CDD505-2E9C-101B-9397-08002B2CF9AE}" pid="46" name="NLLPublishedTemplate">
    <vt:lpwstr/>
  </property>
  <property fmtid="{D5CDD505-2E9C-101B-9397-08002B2CF9AE}" pid="47" name="NLLWFComment">
    <vt:lpwstr/>
  </property>
  <property fmtid="{D5CDD505-2E9C-101B-9397-08002B2CF9AE}" pid="48" name="NLLPTCName">
    <vt:lpwstr/>
  </property>
  <property fmtid="{D5CDD505-2E9C-101B-9397-08002B2CF9AE}" pid="49" name="NLLProjectName">
    <vt:lpwstr/>
  </property>
  <property fmtid="{D5CDD505-2E9C-101B-9397-08002B2CF9AE}" pid="50" name="NLLProjectUrl">
    <vt:lpwstr/>
  </property>
  <property fmtid="{D5CDD505-2E9C-101B-9397-08002B2CF9AE}" pid="51" name="NLLProjectStatus">
    <vt:lpwstr/>
  </property>
  <property fmtid="{D5CDD505-2E9C-101B-9397-08002B2CF9AE}" pid="52" name="NLLSteeringGroup">
    <vt:lpwstr/>
  </property>
  <property fmtid="{D5CDD505-2E9C-101B-9397-08002B2CF9AE}" pid="53" name="NLLTemplateStatus">
    <vt:lpwstr/>
  </property>
  <property fmtid="{D5CDD505-2E9C-101B-9397-08002B2CF9AE}" pid="54" name="NLLProjectLeader">
    <vt:lpwstr/>
  </property>
  <property fmtid="{D5CDD505-2E9C-101B-9397-08002B2CF9AE}" pid="56" name="NLLDefaultTemplate">
    <vt:lpwstr/>
  </property>
  <property fmtid="{D5CDD505-2E9C-101B-9397-08002B2CF9AE}" pid="57" name="NLLProjectVisitor">
    <vt:lpwstr/>
  </property>
  <property fmtid="{D5CDD505-2E9C-101B-9397-08002B2CF9AE}" pid="58" name="NLLApprovedBy">
    <vt:lpwstr/>
  </property>
  <property fmtid="{D5CDD505-2E9C-101B-9397-08002B2CF9AE}" pid="59" name="NLLProjectOwner">
    <vt:lpwstr/>
  </property>
  <property fmtid="{D5CDD505-2E9C-101B-9397-08002B2CF9AE}" pid="60" name="NPUCodeTaxHTField0">
    <vt:lpwstr/>
  </property>
  <property fmtid="{D5CDD505-2E9C-101B-9397-08002B2CF9AE}" pid="61" name="NLLTemplateFolderDescription">
    <vt:lpwstr/>
  </property>
  <property fmtid="{D5CDD505-2E9C-101B-9397-08002B2CF9AE}" pid="62" name="NLLProjectOrderStatus">
    <vt:lpwstr/>
  </property>
  <property fmtid="{D5CDD505-2E9C-101B-9397-08002B2CF9AE}" pid="63" name="NLLReferenceGroup">
    <vt:lpwstr/>
  </property>
  <property fmtid="{D5CDD505-2E9C-101B-9397-08002B2CF9AE}" pid="64" name="NLLInitiationDate">
    <vt:lpwstr/>
  </property>
  <property fmtid="{D5CDD505-2E9C-101B-9397-08002B2CF9AE}" pid="66" name="NLLProjectNr">
    <vt:lpwstr/>
  </property>
  <property fmtid="{D5CDD505-2E9C-101B-9397-08002B2CF9AE}" pid="67" name="NLLWindingUpDate">
    <vt:lpwstr/>
  </property>
  <property fmtid="{D5CDD505-2E9C-101B-9397-08002B2CF9AE}" pid="68" name="NLLPTCProcessTeam">
    <vt:lpwstr/>
  </property>
  <property fmtid="{D5CDD505-2E9C-101B-9397-08002B2CF9AE}" pid="69" name="NLLImplementationDate">
    <vt:lpwstr/>
  </property>
  <property fmtid="{D5CDD505-2E9C-101B-9397-08002B2CF9AE}" pid="70" name="NLLLatestProjectTrackingDate">
    <vt:lpwstr/>
  </property>
  <property fmtid="{D5CDD505-2E9C-101B-9397-08002B2CF9AE}" pid="71" name="NLLProjectTypeText">
    <vt:lpwstr/>
  </property>
  <property fmtid="{D5CDD505-2E9C-101B-9397-08002B2CF9AE}" pid="72" name="NLLEstablishingDate">
    <vt:lpwstr/>
  </property>
  <property fmtid="{D5CDD505-2E9C-101B-9397-08002B2CF9AE}" pid="73" name="NLLProjectMember">
    <vt:lpwstr/>
  </property>
  <property fmtid="{D5CDD505-2E9C-101B-9397-08002B2CF9AE}" pid="74" name="NLLProcessTeamLookup">
    <vt:lpwstr/>
  </property>
  <property fmtid="{D5CDD505-2E9C-101B-9397-08002B2CF9AE}" pid="75" name="_dlc_policyId">
    <vt:lpwstr>0x010100D7963E0E5B7A40E5AEA07389401D709F007B1238BBD93543428C20870054E92DBF|1214505165</vt:lpwstr>
  </property>
  <property fmtid="{D5CDD505-2E9C-101B-9397-08002B2CF9AE}" pid="76"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77" name="_dlc_DocIdItemGuid">
    <vt:lpwstr>a5640d7b-ec7b-4b63-886d-35873c4b6644</vt:lpwstr>
  </property>
  <property fmtid="{D5CDD505-2E9C-101B-9397-08002B2CF9AE}" pid="80" name="TaxCatchAll">
    <vt:lpwstr>6293;#;#6292;#;#6280;#;#6277;#;#953;#</vt:lpwstr>
  </property>
  <property fmtid="{D5CDD505-2E9C-101B-9397-08002B2CF9AE}" pid="82" name="Order">
    <vt:r8>2092400</vt:r8>
  </property>
  <property fmtid="{D5CDD505-2E9C-101B-9397-08002B2CF9AE}" pid="83" name="xd_ProgID">
    <vt:lpwstr/>
  </property>
  <property fmtid="{D5CDD505-2E9C-101B-9397-08002B2CF9AE}" pid="84" name="_SourceUrl">
    <vt:lpwstr/>
  </property>
  <property fmtid="{D5CDD505-2E9C-101B-9397-08002B2CF9AE}" pid="85" name="_SharedFileIndex">
    <vt:lpwstr/>
  </property>
  <property fmtid="{D5CDD505-2E9C-101B-9397-08002B2CF9AE}" pid="86" name="TemplateUrl">
    <vt:lpwstr/>
  </property>
  <property fmtid="{D5CDD505-2E9C-101B-9397-08002B2CF9AE}" pid="88" name="NLLDecisionLevelGoverning">
    <vt:lpwstr/>
  </property>
  <property fmtid="{D5CDD505-2E9C-101B-9397-08002B2CF9AE}" pid="89" name="NLLFactOwner">
    <vt:lpwstr/>
  </property>
  <property fmtid="{D5CDD505-2E9C-101B-9397-08002B2CF9AE}" pid="90" name="NLLFactOwnerText">
    <vt:lpwstr/>
  </property>
  <property fmtid="{D5CDD505-2E9C-101B-9397-08002B2CF9AE}" pid="91" name="xd_Signature">
    <vt:bool>false</vt:bool>
  </property>
  <property fmtid="{D5CDD505-2E9C-101B-9397-08002B2CF9AE}" pid="92" name="NLLDecisionLevel">
    <vt:lpwstr/>
  </property>
  <property fmtid="{D5CDD505-2E9C-101B-9397-08002B2CF9AE}" pid="93" name="NLLPTCProcessLeader">
    <vt:lpwstr/>
  </property>
  <property fmtid="{D5CDD505-2E9C-101B-9397-08002B2CF9AE}" pid="95" name="NLLPTCVISEditor">
    <vt:lpwstr/>
  </property>
</Properties>
</file>